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2"/>
  </p:notesMasterIdLst>
  <p:handoutMasterIdLst>
    <p:handoutMasterId r:id="rId53"/>
  </p:handoutMasterIdLst>
  <p:sldIdLst>
    <p:sldId id="256" r:id="rId3"/>
    <p:sldId id="257" r:id="rId4"/>
    <p:sldId id="314" r:id="rId5"/>
    <p:sldId id="283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272" r:id="rId31"/>
    <p:sldId id="273" r:id="rId32"/>
    <p:sldId id="274" r:id="rId33"/>
    <p:sldId id="275" r:id="rId34"/>
    <p:sldId id="265" r:id="rId35"/>
    <p:sldId id="259" r:id="rId36"/>
    <p:sldId id="311" r:id="rId37"/>
    <p:sldId id="264" r:id="rId38"/>
    <p:sldId id="266" r:id="rId39"/>
    <p:sldId id="268" r:id="rId40"/>
    <p:sldId id="313" r:id="rId41"/>
    <p:sldId id="282" r:id="rId42"/>
    <p:sldId id="312" r:id="rId43"/>
    <p:sldId id="277" r:id="rId44"/>
    <p:sldId id="270" r:id="rId45"/>
    <p:sldId id="278" r:id="rId46"/>
    <p:sldId id="279" r:id="rId47"/>
    <p:sldId id="280" r:id="rId48"/>
    <p:sldId id="281" r:id="rId49"/>
    <p:sldId id="284" r:id="rId50"/>
    <p:sldId id="310" r:id="rId5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3" autoAdjust="0"/>
    <p:restoredTop sz="94660"/>
  </p:normalViewPr>
  <p:slideViewPr>
    <p:cSldViewPr>
      <p:cViewPr varScale="1">
        <p:scale>
          <a:sx n="79" d="100"/>
          <a:sy n="79" d="100"/>
        </p:scale>
        <p:origin x="9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25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EB263-BB7A-4D3B-822C-DF79A96C3A22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5F193-1DC4-4714-AE69-3AF1FA0A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713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8B8D0-9100-4BB1-B533-EDFDE0020E7D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A6992-1ED7-4721-98ED-899313D37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24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front cover page and can only</a:t>
            </a:r>
            <a:r>
              <a:rPr lang="en-US" baseline="0" dirty="0" smtClean="0"/>
              <a:t> be used at the beginning of a PowerPoint presentation once. D</a:t>
            </a:r>
            <a:r>
              <a:rPr lang="en-US" dirty="0" smtClean="0"/>
              <a:t>o</a:t>
            </a:r>
            <a:r>
              <a:rPr lang="en-US" baseline="0" dirty="0" smtClean="0"/>
              <a:t> not add anything else to this screen if it is being used.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6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7788"/>
            <a:ext cx="4846638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internal page in </a:t>
            </a:r>
            <a:r>
              <a:rPr lang="en-GB" b="1" dirty="0" smtClean="0"/>
              <a:t>green</a:t>
            </a:r>
            <a:r>
              <a:rPr lang="en-GB" dirty="0" smtClean="0"/>
              <a:t> and can be duplicated to</a:t>
            </a:r>
            <a:r>
              <a:rPr lang="en-GB" baseline="0" dirty="0" smtClean="0"/>
              <a:t> create additional pages. Always keep the heading and footer as shown.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green</a:t>
            </a:r>
            <a:r>
              <a:rPr lang="en-US" baseline="0" dirty="0" smtClean="0"/>
              <a:t> front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50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7788"/>
            <a:ext cx="4846638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internal page in </a:t>
            </a:r>
            <a:r>
              <a:rPr lang="en-GB" b="1" dirty="0" smtClean="0"/>
              <a:t>green</a:t>
            </a:r>
            <a:r>
              <a:rPr lang="en-GB" dirty="0" smtClean="0"/>
              <a:t> and can be duplicated to</a:t>
            </a:r>
            <a:r>
              <a:rPr lang="en-GB" baseline="0" dirty="0" smtClean="0"/>
              <a:t> create additional pages. Always keep the heading and footer as shown.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green</a:t>
            </a:r>
            <a:r>
              <a:rPr lang="en-US" baseline="0" dirty="0" smtClean="0"/>
              <a:t> front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7788"/>
            <a:ext cx="4846638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internal page in </a:t>
            </a:r>
            <a:r>
              <a:rPr lang="en-GB" b="1" dirty="0" smtClean="0"/>
              <a:t>green</a:t>
            </a:r>
            <a:r>
              <a:rPr lang="en-GB" dirty="0" smtClean="0"/>
              <a:t> and can be duplicated to</a:t>
            </a:r>
            <a:r>
              <a:rPr lang="en-GB" baseline="0" dirty="0" smtClean="0"/>
              <a:t> create additional pages. Always keep the heading and footer as shown.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green</a:t>
            </a:r>
            <a:r>
              <a:rPr lang="en-US" baseline="0" dirty="0" smtClean="0"/>
              <a:t> front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56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7788"/>
            <a:ext cx="4846638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internal page in </a:t>
            </a:r>
            <a:r>
              <a:rPr lang="en-GB" b="1" dirty="0" smtClean="0"/>
              <a:t>green</a:t>
            </a:r>
            <a:r>
              <a:rPr lang="en-GB" dirty="0" smtClean="0"/>
              <a:t> and can be duplicated to</a:t>
            </a:r>
            <a:r>
              <a:rPr lang="en-GB" baseline="0" dirty="0" smtClean="0"/>
              <a:t> create additional pages. Always keep the heading and footer as shown.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green</a:t>
            </a:r>
            <a:r>
              <a:rPr lang="en-US" baseline="0" dirty="0" smtClean="0"/>
              <a:t> front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633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7788"/>
            <a:ext cx="4846638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internal page in </a:t>
            </a:r>
            <a:r>
              <a:rPr lang="en-GB" b="1" dirty="0" smtClean="0"/>
              <a:t>green</a:t>
            </a:r>
            <a:r>
              <a:rPr lang="en-GB" dirty="0" smtClean="0"/>
              <a:t> and can be duplicated to</a:t>
            </a:r>
            <a:r>
              <a:rPr lang="en-GB" baseline="0" dirty="0" smtClean="0"/>
              <a:t> create additional pages. Always keep the heading and footer as shown.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green</a:t>
            </a:r>
            <a:r>
              <a:rPr lang="en-US" baseline="0" dirty="0" smtClean="0"/>
              <a:t> front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81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7788"/>
            <a:ext cx="4846638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internal page in </a:t>
            </a:r>
            <a:r>
              <a:rPr lang="en-GB" b="1" dirty="0" smtClean="0"/>
              <a:t>green</a:t>
            </a:r>
            <a:r>
              <a:rPr lang="en-GB" dirty="0" smtClean="0"/>
              <a:t> and can be duplicated to</a:t>
            </a:r>
            <a:r>
              <a:rPr lang="en-GB" baseline="0" dirty="0" smtClean="0"/>
              <a:t> create additional pages. Always keep the heading and footer as shown.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green</a:t>
            </a:r>
            <a:r>
              <a:rPr lang="en-US" baseline="0" dirty="0" smtClean="0"/>
              <a:t> front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8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7788"/>
            <a:ext cx="4846638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internal page in </a:t>
            </a:r>
            <a:r>
              <a:rPr lang="en-GB" b="1" dirty="0" smtClean="0"/>
              <a:t>green</a:t>
            </a:r>
            <a:r>
              <a:rPr lang="en-GB" dirty="0" smtClean="0"/>
              <a:t> and can be duplicated to</a:t>
            </a:r>
            <a:r>
              <a:rPr lang="en-GB" baseline="0" dirty="0" smtClean="0"/>
              <a:t> create additional pages. Always keep the heading and footer as shown.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green</a:t>
            </a:r>
            <a:r>
              <a:rPr lang="en-US" baseline="0" dirty="0" smtClean="0"/>
              <a:t> front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00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7788"/>
            <a:ext cx="4846638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internal page in </a:t>
            </a:r>
            <a:r>
              <a:rPr lang="en-GB" b="1" dirty="0" smtClean="0"/>
              <a:t>green</a:t>
            </a:r>
            <a:r>
              <a:rPr lang="en-GB" dirty="0" smtClean="0"/>
              <a:t> and can be duplicated to</a:t>
            </a:r>
            <a:r>
              <a:rPr lang="en-GB" baseline="0" dirty="0" smtClean="0"/>
              <a:t> create additional pages. Always keep the heading and footer as shown.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green</a:t>
            </a:r>
            <a:r>
              <a:rPr lang="en-US" baseline="0" dirty="0" smtClean="0"/>
              <a:t> front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396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7788"/>
            <a:ext cx="4846638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internal page in </a:t>
            </a:r>
            <a:r>
              <a:rPr lang="en-GB" b="1" dirty="0" smtClean="0"/>
              <a:t>green</a:t>
            </a:r>
            <a:r>
              <a:rPr lang="en-GB" dirty="0" smtClean="0"/>
              <a:t> and can be duplicated to</a:t>
            </a:r>
            <a:r>
              <a:rPr lang="en-GB" baseline="0" dirty="0" smtClean="0"/>
              <a:t> create additional pages. Always keep the heading and footer as shown.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green</a:t>
            </a:r>
            <a:r>
              <a:rPr lang="en-US" baseline="0" dirty="0" smtClean="0"/>
              <a:t> front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220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7788"/>
            <a:ext cx="4846638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internal page in </a:t>
            </a:r>
            <a:r>
              <a:rPr lang="en-GB" b="1" dirty="0" smtClean="0"/>
              <a:t>green</a:t>
            </a:r>
            <a:r>
              <a:rPr lang="en-GB" dirty="0" smtClean="0"/>
              <a:t> and can be duplicated to</a:t>
            </a:r>
            <a:r>
              <a:rPr lang="en-GB" baseline="0" dirty="0" smtClean="0"/>
              <a:t> create additional pages. Always keep the heading and footer as shown.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green</a:t>
            </a:r>
            <a:r>
              <a:rPr lang="en-US" baseline="0" dirty="0" smtClean="0"/>
              <a:t> front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16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is a front cover page and can only be used once. 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green</a:t>
            </a:r>
            <a:r>
              <a:rPr lang="en-US" baseline="0" dirty="0" smtClean="0"/>
              <a:t> internal and back pages if you are using this page. </a:t>
            </a:r>
            <a:r>
              <a:rPr lang="en-US" dirty="0" smtClean="0"/>
              <a:t>You may add a title and a subtitle if needed only. Do</a:t>
            </a:r>
            <a:r>
              <a:rPr lang="en-US" baseline="0" dirty="0" smtClean="0"/>
              <a:t> not add anything else or move elements around.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68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7788"/>
            <a:ext cx="4846638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internal page in </a:t>
            </a:r>
            <a:r>
              <a:rPr lang="en-GB" b="1" dirty="0" smtClean="0"/>
              <a:t>green</a:t>
            </a:r>
            <a:r>
              <a:rPr lang="en-GB" dirty="0" smtClean="0"/>
              <a:t> and can be duplicated to</a:t>
            </a:r>
            <a:r>
              <a:rPr lang="en-GB" baseline="0" dirty="0" smtClean="0"/>
              <a:t> create additional pages. Always keep the heading and footer as shown.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green</a:t>
            </a:r>
            <a:r>
              <a:rPr lang="en-US" baseline="0" dirty="0" smtClean="0"/>
              <a:t> front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35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7788"/>
            <a:ext cx="4846638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internal page in </a:t>
            </a:r>
            <a:r>
              <a:rPr lang="en-GB" b="1" dirty="0" smtClean="0"/>
              <a:t>green</a:t>
            </a:r>
            <a:r>
              <a:rPr lang="en-GB" dirty="0" smtClean="0"/>
              <a:t> and can be duplicated to</a:t>
            </a:r>
            <a:r>
              <a:rPr lang="en-GB" baseline="0" dirty="0" smtClean="0"/>
              <a:t> create additional pages. Always keep the heading and footer as shown.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green</a:t>
            </a:r>
            <a:r>
              <a:rPr lang="en-US" baseline="0" dirty="0" smtClean="0"/>
              <a:t> front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685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7788"/>
            <a:ext cx="4846638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internal page in </a:t>
            </a:r>
            <a:r>
              <a:rPr lang="en-GB" b="1" dirty="0" smtClean="0"/>
              <a:t>green</a:t>
            </a:r>
            <a:r>
              <a:rPr lang="en-GB" dirty="0" smtClean="0"/>
              <a:t> and can be duplicated to</a:t>
            </a:r>
            <a:r>
              <a:rPr lang="en-GB" baseline="0" dirty="0" smtClean="0"/>
              <a:t> create additional pages. Always keep the heading and footer as shown.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green</a:t>
            </a:r>
            <a:r>
              <a:rPr lang="en-US" baseline="0" dirty="0" smtClean="0"/>
              <a:t> front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920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7788"/>
            <a:ext cx="4846638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internal page in </a:t>
            </a:r>
            <a:r>
              <a:rPr lang="en-GB" b="1" dirty="0" smtClean="0"/>
              <a:t>green</a:t>
            </a:r>
            <a:r>
              <a:rPr lang="en-GB" dirty="0" smtClean="0"/>
              <a:t> and can be duplicated to</a:t>
            </a:r>
            <a:r>
              <a:rPr lang="en-GB" baseline="0" dirty="0" smtClean="0"/>
              <a:t> create additional pages. Always keep the heading and footer as shown.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green</a:t>
            </a:r>
            <a:r>
              <a:rPr lang="en-US" baseline="0" dirty="0" smtClean="0"/>
              <a:t> front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241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7788"/>
            <a:ext cx="4846638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 back cover page in </a:t>
            </a:r>
            <a:r>
              <a:rPr lang="en-GB" b="1" dirty="0" smtClean="0"/>
              <a:t>green</a:t>
            </a:r>
            <a:r>
              <a:rPr lang="en-GB" dirty="0" smtClean="0"/>
              <a:t>. You</a:t>
            </a:r>
            <a:r>
              <a:rPr lang="en-GB" baseline="0" dirty="0" smtClean="0"/>
              <a:t> may edit the address if needed only. It can only be once and at the end of the PowerPoint presentation.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green</a:t>
            </a:r>
            <a:r>
              <a:rPr lang="en-US" baseline="0" dirty="0" smtClean="0"/>
              <a:t> front and internal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>
                <a:solidFill>
                  <a:prstClr val="black"/>
                </a:solidFill>
              </a:rPr>
              <a:pPr/>
              <a:t>28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84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7788"/>
            <a:ext cx="4846638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internal page in </a:t>
            </a:r>
            <a:r>
              <a:rPr lang="en-GB" b="1" dirty="0" smtClean="0"/>
              <a:t>green</a:t>
            </a:r>
            <a:r>
              <a:rPr lang="en-GB" dirty="0" smtClean="0"/>
              <a:t> and can be duplicated to</a:t>
            </a:r>
            <a:r>
              <a:rPr lang="en-GB" baseline="0" dirty="0" smtClean="0"/>
              <a:t> create additional pages. Always keep the heading and footer as shown.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green</a:t>
            </a:r>
            <a:r>
              <a:rPr lang="en-US" baseline="0" dirty="0" smtClean="0"/>
              <a:t> front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99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7788"/>
            <a:ext cx="4846638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internal page in </a:t>
            </a:r>
            <a:r>
              <a:rPr lang="en-GB" b="1" dirty="0" smtClean="0"/>
              <a:t>green</a:t>
            </a:r>
            <a:r>
              <a:rPr lang="en-GB" dirty="0" smtClean="0"/>
              <a:t> and can be duplicated to</a:t>
            </a:r>
            <a:r>
              <a:rPr lang="en-GB" baseline="0" dirty="0" smtClean="0"/>
              <a:t> create additional pages. Always keep the heading and footer as shown.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green</a:t>
            </a:r>
            <a:r>
              <a:rPr lang="en-US" baseline="0" dirty="0" smtClean="0"/>
              <a:t> front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65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7788"/>
            <a:ext cx="4846638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internal page in </a:t>
            </a:r>
            <a:r>
              <a:rPr lang="en-GB" b="1" dirty="0" smtClean="0"/>
              <a:t>green</a:t>
            </a:r>
            <a:r>
              <a:rPr lang="en-GB" dirty="0" smtClean="0"/>
              <a:t> and can be duplicated to</a:t>
            </a:r>
            <a:r>
              <a:rPr lang="en-GB" baseline="0" dirty="0" smtClean="0"/>
              <a:t> create additional pages. Always keep the heading and footer as shown.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green</a:t>
            </a:r>
            <a:r>
              <a:rPr lang="en-US" baseline="0" dirty="0" smtClean="0"/>
              <a:t> front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6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7788"/>
            <a:ext cx="4846638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internal page in </a:t>
            </a:r>
            <a:r>
              <a:rPr lang="en-GB" b="1" dirty="0" smtClean="0"/>
              <a:t>green</a:t>
            </a:r>
            <a:r>
              <a:rPr lang="en-GB" dirty="0" smtClean="0"/>
              <a:t> and can be duplicated to</a:t>
            </a:r>
            <a:r>
              <a:rPr lang="en-GB" baseline="0" dirty="0" smtClean="0"/>
              <a:t> create additional pages. Always keep the heading and footer as shown.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green</a:t>
            </a:r>
            <a:r>
              <a:rPr lang="en-US" baseline="0" dirty="0" smtClean="0"/>
              <a:t> front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83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7788"/>
            <a:ext cx="4846638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internal page in </a:t>
            </a:r>
            <a:r>
              <a:rPr lang="en-GB" b="1" dirty="0" smtClean="0"/>
              <a:t>green</a:t>
            </a:r>
            <a:r>
              <a:rPr lang="en-GB" dirty="0" smtClean="0"/>
              <a:t> and can be duplicated to</a:t>
            </a:r>
            <a:r>
              <a:rPr lang="en-GB" baseline="0" dirty="0" smtClean="0"/>
              <a:t> create additional pages. Always keep the heading and footer as shown.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green</a:t>
            </a:r>
            <a:r>
              <a:rPr lang="en-US" baseline="0" dirty="0" smtClean="0"/>
              <a:t> front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13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7788"/>
            <a:ext cx="4846638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internal page in </a:t>
            </a:r>
            <a:r>
              <a:rPr lang="en-GB" b="1" dirty="0" smtClean="0"/>
              <a:t>green</a:t>
            </a:r>
            <a:r>
              <a:rPr lang="en-GB" dirty="0" smtClean="0"/>
              <a:t> and can be duplicated to</a:t>
            </a:r>
            <a:r>
              <a:rPr lang="en-GB" baseline="0" dirty="0" smtClean="0"/>
              <a:t> create additional pages. Always keep the heading and footer as shown.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green</a:t>
            </a:r>
            <a:r>
              <a:rPr lang="en-US" baseline="0" dirty="0" smtClean="0"/>
              <a:t> front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24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7788"/>
            <a:ext cx="4846638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internal page in </a:t>
            </a:r>
            <a:r>
              <a:rPr lang="en-GB" b="1" dirty="0" smtClean="0"/>
              <a:t>green</a:t>
            </a:r>
            <a:r>
              <a:rPr lang="en-GB" dirty="0" smtClean="0"/>
              <a:t> and can be duplicated to</a:t>
            </a:r>
            <a:r>
              <a:rPr lang="en-GB" baseline="0" dirty="0" smtClean="0"/>
              <a:t> create additional pages. Always keep the heading and footer as shown.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green</a:t>
            </a:r>
            <a:r>
              <a:rPr lang="en-US" baseline="0" dirty="0" smtClean="0"/>
              <a:t> front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8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cid:5326877C-9390-451E-BFAA-C2875958CEAE@gateway.2wire.net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56792"/>
            <a:ext cx="7772400" cy="1683618"/>
          </a:xfrm>
        </p:spPr>
        <p:txBody>
          <a:bodyPr/>
          <a:lstStyle>
            <a:lvl1pPr algn="ctr">
              <a:defRPr b="1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Preparing for your college review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356992"/>
            <a:ext cx="6728792" cy="1700694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Hannah Clarke</a:t>
            </a:r>
          </a:p>
          <a:p>
            <a:r>
              <a:rPr lang="en-US" dirty="0" smtClean="0"/>
              <a:t>David Scott</a:t>
            </a:r>
          </a:p>
          <a:p>
            <a:r>
              <a:rPr lang="en-US" dirty="0" smtClean="0"/>
              <a:t>Simon Varwell</a:t>
            </a:r>
          </a:p>
          <a:p>
            <a:r>
              <a:rPr lang="en-US" dirty="0" smtClean="0"/>
              <a:t>Simon Jones</a:t>
            </a:r>
            <a:endParaRPr lang="en-GB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4"/>
          <a:stretch/>
        </p:blipFill>
        <p:spPr>
          <a:xfrm>
            <a:off x="0" y="2857"/>
            <a:ext cx="9144000" cy="1049879"/>
          </a:xfrm>
          <a:prstGeom prst="rect">
            <a:avLst/>
          </a:prstGeom>
        </p:spPr>
      </p:pic>
      <p:pic>
        <p:nvPicPr>
          <p:cNvPr id="9" name="Picture 8" descr="cid:5326877C-9390-451E-BFAA-C2875958CEAE@gateway.2wire.net"/>
          <p:cNvPicPr/>
          <p:nvPr userDrawn="1"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94655" r="-172" b="1936"/>
          <a:stretch/>
        </p:blipFill>
        <p:spPr bwMode="auto">
          <a:xfrm>
            <a:off x="2411760" y="6309320"/>
            <a:ext cx="6748041" cy="516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7"/>
          <p:cNvSpPr txBox="1">
            <a:spLocks noChangeArrowheads="1"/>
          </p:cNvSpPr>
          <p:nvPr userDrawn="1"/>
        </p:nvSpPr>
        <p:spPr bwMode="auto">
          <a:xfrm>
            <a:off x="2803798" y="5373216"/>
            <a:ext cx="35680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@</a:t>
            </a:r>
            <a:r>
              <a:rPr lang="en-GB" altLang="en-US" sz="24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sparqs_Scotland</a:t>
            </a:r>
            <a:endParaRPr lang="en-GB" altLang="en-US" sz="24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defRPr/>
            </a:pPr>
            <a:r>
              <a:rPr lang="en-GB" altLang="en-U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</a:t>
            </a:r>
            <a:r>
              <a:rPr lang="en-GB" altLang="en-US" sz="24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sparqsColReview</a:t>
            </a:r>
            <a:endParaRPr lang="en-GB" altLang="en-US" sz="24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3" descr="P:\Design &amp; Publications\twitter-bird-light-bgs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312618"/>
            <a:ext cx="636662" cy="63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64" y="5805264"/>
            <a:ext cx="1936204" cy="838378"/>
          </a:xfrm>
          <a:prstGeom prst="rect">
            <a:avLst/>
          </a:prstGeom>
        </p:spPr>
      </p:pic>
      <p:pic>
        <p:nvPicPr>
          <p:cNvPr id="18" name="Picture 17" descr="cid:5326877C-9390-451E-BFAA-C2875958CEAE@gateway.2wire.net"/>
          <p:cNvPicPr/>
          <p:nvPr userDrawn="1"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71" r="91250" b="2664"/>
          <a:stretch/>
        </p:blipFill>
        <p:spPr bwMode="auto">
          <a:xfrm>
            <a:off x="-4514" y="6058313"/>
            <a:ext cx="400050" cy="6617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5530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E04-FA3B-4CC2-B22B-1F4522E7061B}" type="datetimeFigureOut">
              <a:rPr lang="en-GB" smtClean="0"/>
              <a:t>05/11/2015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7E-3006-4DA7-AB2F-F4226486F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65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E04-FA3B-4CC2-B22B-1F4522E7061B}" type="datetimeFigureOut">
              <a:rPr lang="en-GB" smtClean="0"/>
              <a:t>05/11/2015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7E-3006-4DA7-AB2F-F4226486F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1659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0" baseline="0"/>
            </a:lvl1pPr>
            <a:lvl2pPr marL="557213" indent="-214313">
              <a:buFont typeface="Arial"/>
              <a:buChar char="•"/>
              <a:defRPr/>
            </a:lvl2pPr>
            <a:lvl3pPr marL="942975" indent="-257175">
              <a:buFont typeface="Lucida Grande"/>
              <a:buChar char="-"/>
              <a:defRPr/>
            </a:lvl3pPr>
            <a:lvl4pPr marL="1285875" indent="-257175">
              <a:buClr>
                <a:srgbClr val="00ABB5"/>
              </a:buClr>
              <a:buFont typeface="Wingdings" charset="2"/>
              <a:buChar char="Ø"/>
              <a:defRPr/>
            </a:lvl4pPr>
            <a:lvl5pPr marL="1628775" indent="-257175">
              <a:buClr>
                <a:srgbClr val="00ABB5"/>
              </a:buClr>
              <a:buFont typeface="Lucida Grande"/>
              <a:buChar char="-"/>
              <a:defRPr/>
            </a:lvl5pPr>
            <a:lvl6pPr>
              <a:buClr>
                <a:srgbClr val="00ABB5"/>
              </a:buClr>
              <a:defRPr/>
            </a:lvl6pPr>
          </a:lstStyle>
          <a:p>
            <a:pPr lvl="0"/>
            <a:r>
              <a:rPr lang="en-US" dirty="0" smtClean="0"/>
              <a:t>Main body style like this and leading into bullets: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00063" y="6223000"/>
            <a:ext cx="8127729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437717" y="6307283"/>
            <a:ext cx="20638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prstClr val="white">
                    <a:lumMod val="50000"/>
                  </a:prstClr>
                </a:solidFill>
              </a:rPr>
              <a:t>Preparing for your college review</a:t>
            </a:r>
            <a:endParaRPr lang="en-GB" sz="9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724217" y="6301465"/>
            <a:ext cx="20638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rgbClr val="00ABB5"/>
                </a:solidFill>
              </a:rPr>
              <a:t>Transforming lives through learning</a:t>
            </a:r>
            <a:endParaRPr lang="en-GB" sz="900" dirty="0">
              <a:solidFill>
                <a:srgbClr val="00AB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70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00063" y="6223000"/>
            <a:ext cx="8127729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37717" y="6307283"/>
            <a:ext cx="20638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prstClr val="white">
                    <a:lumMod val="50000"/>
                  </a:prstClr>
                </a:solidFill>
              </a:rPr>
              <a:t>Document title</a:t>
            </a:r>
            <a:endParaRPr lang="en-GB" sz="9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724217" y="6301465"/>
            <a:ext cx="20638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rgbClr val="00ABB5"/>
                </a:solidFill>
              </a:rPr>
              <a:t>Transforming lives through learning</a:t>
            </a:r>
            <a:endParaRPr lang="en-GB" sz="900" dirty="0">
              <a:solidFill>
                <a:srgbClr val="00AB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37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87538"/>
            <a:ext cx="4038600" cy="37020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887538"/>
            <a:ext cx="4038600" cy="37020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00063" y="6223000"/>
            <a:ext cx="8127729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37717" y="6307283"/>
            <a:ext cx="20638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prstClr val="white">
                    <a:lumMod val="50000"/>
                  </a:prstClr>
                </a:solidFill>
              </a:rPr>
              <a:t>Document title</a:t>
            </a:r>
            <a:endParaRPr lang="en-GB" sz="9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724217" y="6301465"/>
            <a:ext cx="20638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rgbClr val="00ABB5"/>
                </a:solidFill>
              </a:rPr>
              <a:t>Transforming lives through learning</a:t>
            </a:r>
            <a:endParaRPr lang="en-GB" sz="900" dirty="0">
              <a:solidFill>
                <a:srgbClr val="00AB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92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00063" y="6223000"/>
            <a:ext cx="8127729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437717" y="6307283"/>
            <a:ext cx="20638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prstClr val="white">
                    <a:lumMod val="50000"/>
                  </a:prstClr>
                </a:solidFill>
              </a:rPr>
              <a:t>Document title</a:t>
            </a:r>
            <a:endParaRPr lang="en-GB" sz="9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724217" y="6301465"/>
            <a:ext cx="20638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rgbClr val="00ABB5"/>
                </a:solidFill>
              </a:rPr>
              <a:t>Transforming lives through learning</a:t>
            </a:r>
            <a:endParaRPr lang="en-GB" sz="900" dirty="0">
              <a:solidFill>
                <a:srgbClr val="00AB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59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0063" y="6223000"/>
            <a:ext cx="8127729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437717" y="6307283"/>
            <a:ext cx="20638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prstClr val="white">
                    <a:lumMod val="50000"/>
                  </a:prstClr>
                </a:solidFill>
              </a:rPr>
              <a:t>Document title</a:t>
            </a:r>
            <a:endParaRPr lang="en-GB" sz="9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724217" y="6301465"/>
            <a:ext cx="20638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rgbClr val="00ABB5"/>
                </a:solidFill>
              </a:rPr>
              <a:t>Transforming lives through learning</a:t>
            </a:r>
            <a:endParaRPr lang="en-GB" sz="900" dirty="0">
              <a:solidFill>
                <a:srgbClr val="00AB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10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500063" y="6223000"/>
            <a:ext cx="8127729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437717" y="6307283"/>
            <a:ext cx="20638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prstClr val="white">
                    <a:lumMod val="50000"/>
                  </a:prstClr>
                </a:solidFill>
              </a:rPr>
              <a:t>Document title</a:t>
            </a:r>
            <a:endParaRPr lang="en-GB" sz="9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24217" y="6301465"/>
            <a:ext cx="20638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rgbClr val="00ABB5"/>
                </a:solidFill>
              </a:rPr>
              <a:t>Transforming lives through learning</a:t>
            </a:r>
            <a:endParaRPr lang="en-GB" sz="900" dirty="0">
              <a:solidFill>
                <a:srgbClr val="00AB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151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00063" y="6223000"/>
            <a:ext cx="8127729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37717" y="6307283"/>
            <a:ext cx="20638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prstClr val="white">
                    <a:lumMod val="50000"/>
                  </a:prstClr>
                </a:solidFill>
              </a:rPr>
              <a:t>Document title</a:t>
            </a:r>
            <a:endParaRPr lang="en-GB" sz="9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724217" y="6301465"/>
            <a:ext cx="20638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rgbClr val="00ABB5"/>
                </a:solidFill>
              </a:rPr>
              <a:t>Transforming lives through learning</a:t>
            </a:r>
            <a:endParaRPr lang="en-GB" sz="900" dirty="0">
              <a:solidFill>
                <a:srgbClr val="00AB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2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00063" y="6223000"/>
            <a:ext cx="8127729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37717" y="6307283"/>
            <a:ext cx="20638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prstClr val="white">
                    <a:lumMod val="50000"/>
                  </a:prstClr>
                </a:solidFill>
              </a:rPr>
              <a:t>Document title</a:t>
            </a:r>
            <a:endParaRPr lang="en-GB" sz="9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724217" y="6301465"/>
            <a:ext cx="20638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rgbClr val="00ABB5"/>
                </a:solidFill>
              </a:rPr>
              <a:t>Transforming lives through learning</a:t>
            </a:r>
            <a:endParaRPr lang="en-GB" sz="900" dirty="0">
              <a:solidFill>
                <a:srgbClr val="00AB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389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635080" cy="1354162"/>
          </a:xfrm>
        </p:spPr>
        <p:txBody>
          <a:bodyPr>
            <a:normAutofit/>
          </a:bodyPr>
          <a:lstStyle>
            <a:lvl1pPr algn="l">
              <a:defRPr sz="3600" b="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0324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021288"/>
            <a:ext cx="9180512" cy="836872"/>
            <a:chOff x="2313341" y="6344818"/>
            <a:chExt cx="6830659" cy="513342"/>
          </a:xfrm>
        </p:grpSpPr>
        <p:pic>
          <p:nvPicPr>
            <p:cNvPr id="9" name="Picture 8"/>
            <p:cNvPicPr/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86" t="235" b="235"/>
            <a:stretch/>
          </p:blipFill>
          <p:spPr>
            <a:xfrm>
              <a:off x="4002318" y="6344818"/>
              <a:ext cx="5141682" cy="513342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9" t="235" r="16521" b="235"/>
            <a:stretch/>
          </p:blipFill>
          <p:spPr>
            <a:xfrm>
              <a:off x="2313341" y="6344818"/>
              <a:ext cx="1688977" cy="513342"/>
            </a:xfrm>
            <a:prstGeom prst="rect">
              <a:avLst/>
            </a:prstGeom>
          </p:spPr>
        </p:pic>
      </p:grp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2915816" y="6105490"/>
            <a:ext cx="34559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@sparqs_scotland</a:t>
            </a:r>
          </a:p>
          <a:p>
            <a:pPr algn="ctr" eaLnBrk="1" hangingPunct="1">
              <a:defRPr/>
            </a:pPr>
            <a:r>
              <a:rPr lang="en-GB" alt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</a:t>
            </a:r>
            <a:r>
              <a:rPr lang="en-GB" altLang="en-US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sparqsColReview</a:t>
            </a:r>
            <a:endParaRPr lang="en-GB" altLang="en-US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3" descr="P:\Design &amp; Publications\twitter-bird-light-bg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032698"/>
            <a:ext cx="780678" cy="78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33074"/>
            <a:ext cx="1763688" cy="76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4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00063" y="6223000"/>
            <a:ext cx="8127729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37717" y="6307283"/>
            <a:ext cx="20638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prstClr val="white">
                    <a:lumMod val="50000"/>
                  </a:prstClr>
                </a:solidFill>
              </a:rPr>
              <a:t>Document title</a:t>
            </a:r>
            <a:endParaRPr lang="en-GB" sz="9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724217" y="6301465"/>
            <a:ext cx="20638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rgbClr val="00ABB5"/>
                </a:solidFill>
              </a:rPr>
              <a:t>Transforming lives through learning</a:t>
            </a:r>
            <a:endParaRPr lang="en-GB" sz="900" dirty="0">
              <a:solidFill>
                <a:srgbClr val="00AB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60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6" y="830265"/>
            <a:ext cx="2060575" cy="4759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0063" y="830265"/>
            <a:ext cx="6030912" cy="4759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00063" y="6223000"/>
            <a:ext cx="8127729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37717" y="6307283"/>
            <a:ext cx="20638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prstClr val="white">
                    <a:lumMod val="50000"/>
                  </a:prstClr>
                </a:solidFill>
              </a:rPr>
              <a:t>Document title</a:t>
            </a:r>
            <a:endParaRPr lang="en-GB" sz="9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724217" y="6301465"/>
            <a:ext cx="20638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rgbClr val="00ABB5"/>
                </a:solidFill>
              </a:rPr>
              <a:t>Transforming lives through learning</a:t>
            </a:r>
            <a:endParaRPr lang="en-GB" sz="900" dirty="0">
              <a:solidFill>
                <a:srgbClr val="00AB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145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E04-FA3B-4CC2-B22B-1F4522E7061B}" type="datetimeFigureOut">
              <a:rPr lang="en-GB" smtClean="0"/>
              <a:t>05/11/2015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7E-3006-4DA7-AB2F-F4226486F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27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E04-FA3B-4CC2-B22B-1F4522E7061B}" type="datetimeFigureOut">
              <a:rPr lang="en-GB" smtClean="0"/>
              <a:t>05/11/2015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7E-3006-4DA7-AB2F-F4226486F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619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E04-FA3B-4CC2-B22B-1F4522E7061B}" type="datetimeFigureOut">
              <a:rPr lang="en-GB" smtClean="0"/>
              <a:t>05/11/2015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7E-3006-4DA7-AB2F-F4226486F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86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E04-FA3B-4CC2-B22B-1F4522E7061B}" type="datetimeFigureOut">
              <a:rPr lang="en-GB" smtClean="0"/>
              <a:t>05/11/2015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7E-3006-4DA7-AB2F-F4226486F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59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E04-FA3B-4CC2-B22B-1F4522E7061B}" type="datetimeFigureOut">
              <a:rPr lang="en-GB" smtClean="0"/>
              <a:t>05/11/2015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7E-3006-4DA7-AB2F-F4226486F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25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E04-FA3B-4CC2-B22B-1F4522E7061B}" type="datetimeFigureOut">
              <a:rPr lang="en-GB" smtClean="0"/>
              <a:t>05/11/2015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7E-3006-4DA7-AB2F-F4226486F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98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E04-FA3B-4CC2-B22B-1F4522E7061B}" type="datetimeFigureOut">
              <a:rPr lang="en-GB" smtClean="0"/>
              <a:t>05/11/2015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7E-3006-4DA7-AB2F-F4226486F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908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E4E04-FA3B-4CC2-B22B-1F4522E7061B}" type="datetimeFigureOut">
              <a:rPr lang="en-GB" smtClean="0"/>
              <a:t>05/11/2015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B817E-3006-4DA7-AB2F-F4226486F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59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3" y="830263"/>
            <a:ext cx="8127729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1" y="1887538"/>
            <a:ext cx="8113442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Main body style like this and leading into bullets: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5251433" y="6304472"/>
            <a:ext cx="33845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900" dirty="0">
                <a:solidFill>
                  <a:srgbClr val="00ABB5"/>
                </a:solidFill>
              </a:rPr>
              <a:t>Transforming lives through learning</a:t>
            </a:r>
          </a:p>
        </p:txBody>
      </p:sp>
      <p:sp>
        <p:nvSpPr>
          <p:cNvPr id="1030" name="Picture 9" descr="Education Scotland White (higher res)"/>
          <p:cNvSpPr>
            <a:spLocks noChangeAspect="1" noChangeArrowheads="1"/>
          </p:cNvSpPr>
          <p:nvPr/>
        </p:nvSpPr>
        <p:spPr bwMode="auto">
          <a:xfrm>
            <a:off x="7019925" y="5892800"/>
            <a:ext cx="1619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3" name="Straight Connector 2"/>
          <p:cNvCxnSpPr>
            <a:endCxn id="1030" idx="3"/>
          </p:cNvCxnSpPr>
          <p:nvPr userDrawn="1"/>
        </p:nvCxnSpPr>
        <p:spPr>
          <a:xfrm flipV="1">
            <a:off x="507517" y="6216650"/>
            <a:ext cx="8131658" cy="41072"/>
          </a:xfrm>
          <a:prstGeom prst="line">
            <a:avLst/>
          </a:prstGeom>
          <a:ln w="12700" cmpd="sng">
            <a:solidFill>
              <a:srgbClr val="B3D2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440445" y="6304472"/>
            <a:ext cx="33845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9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Document title</a:t>
            </a:r>
            <a:endParaRPr lang="en-GB" sz="9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8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0ABB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00000"/>
          </a:solidFill>
          <a:latin typeface="Arial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00000"/>
          </a:solidFill>
          <a:latin typeface="Arial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00000"/>
          </a:solidFill>
          <a:latin typeface="Arial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00000"/>
          </a:solidFill>
          <a:latin typeface="Arial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/>
        <a:buNone/>
        <a:defRPr sz="15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Arial"/>
        <a:buChar char="•"/>
        <a:defRPr sz="15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2pPr>
      <a:lvl3pPr marL="942975" marR="0" indent="-257175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ABB5"/>
        </a:buClr>
        <a:buSzTx/>
        <a:buFont typeface="Lucida Grande"/>
        <a:buChar char="-"/>
        <a:tabLst/>
        <a:defRPr sz="15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3pPr>
      <a:lvl4pPr marL="1285875" indent="-257175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Wingdings" charset="2"/>
        <a:buChar char="Ø"/>
        <a:defRPr sz="15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4pPr>
      <a:lvl5pPr marL="1628775" indent="-257175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Lucida Grande"/>
        <a:buChar char="-"/>
        <a:defRPr sz="15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Tx/>
        <a:buChar char="»"/>
        <a:defRPr sz="15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000000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000000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hyperlink" Target="http://www.educationscotland.gov.uk/" TargetMode="External"/><Relationship Id="rId4" Type="http://schemas.openxmlformats.org/officeDocument/2006/relationships/image" Target="../media/image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Preparing for your College Review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Hannah Clarke</a:t>
            </a:r>
          </a:p>
          <a:p>
            <a:r>
              <a:rPr lang="en-GB" dirty="0" smtClean="0"/>
              <a:t>David Scott</a:t>
            </a:r>
          </a:p>
          <a:p>
            <a:r>
              <a:rPr lang="en-GB" dirty="0" smtClean="0"/>
              <a:t>Simon Varwell</a:t>
            </a:r>
          </a:p>
          <a:p>
            <a:r>
              <a:rPr lang="en-GB" dirty="0" smtClean="0"/>
              <a:t>Simon Jones</a:t>
            </a:r>
          </a:p>
        </p:txBody>
      </p:sp>
    </p:spTree>
    <p:extLst>
      <p:ext uri="{BB962C8B-B14F-4D97-AF65-F5344CB8AC3E}">
        <p14:creationId xmlns:p14="http://schemas.microsoft.com/office/powerpoint/2010/main" val="20375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03390"/>
            <a:ext cx="9144000" cy="7973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724" t="23521" r="26011" b="31464"/>
          <a:stretch/>
        </p:blipFill>
        <p:spPr>
          <a:xfrm>
            <a:off x="-13904" y="5237656"/>
            <a:ext cx="9197879" cy="770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851" y="1251637"/>
            <a:ext cx="8287130" cy="586740"/>
          </a:xfrm>
        </p:spPr>
        <p:txBody>
          <a:bodyPr/>
          <a:lstStyle/>
          <a:p>
            <a:r>
              <a:rPr lang="en-GB" dirty="0" smtClean="0">
                <a:solidFill>
                  <a:srgbClr val="00ABB5"/>
                </a:solidFill>
              </a:rPr>
              <a:t>What is the main purpose of the review?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633" y="1987828"/>
            <a:ext cx="7890969" cy="2624054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sz="2400" dirty="0"/>
              <a:t>to support and promote quality enhancement in colleges to   provide the best possible experience for the learner;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/>
              <a:t>to provide information to Scottish Ministers and the public on the quality of colleges and the education and training they provide;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/>
              <a:t>to complement college-led internal review and self-evaluation; and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/>
              <a:t>to identify excellent practice.</a:t>
            </a:r>
          </a:p>
          <a:p>
            <a:pPr>
              <a:buFont typeface="Arial" pitchFamily="34" charset="0"/>
              <a:buChar char="•"/>
              <a:defRPr/>
            </a:pPr>
            <a:endParaRPr lang="en-GB" sz="2100" dirty="0"/>
          </a:p>
          <a:p>
            <a:pPr>
              <a:buFont typeface="Arial" pitchFamily="34" charset="0"/>
              <a:buChar char="•"/>
              <a:defRPr/>
            </a:pPr>
            <a:endParaRPr lang="en-GB" sz="33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585" y="5637810"/>
            <a:ext cx="2103260" cy="1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2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03390"/>
            <a:ext cx="9144000" cy="7973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724" t="23521" r="26011" b="31464"/>
          <a:stretch/>
        </p:blipFill>
        <p:spPr>
          <a:xfrm>
            <a:off x="-13904" y="5237656"/>
            <a:ext cx="9197879" cy="770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851" y="1251637"/>
            <a:ext cx="8287130" cy="586740"/>
          </a:xfrm>
        </p:spPr>
        <p:txBody>
          <a:bodyPr/>
          <a:lstStyle/>
          <a:p>
            <a:r>
              <a:rPr lang="en-GB" dirty="0" smtClean="0">
                <a:solidFill>
                  <a:srgbClr val="00ABB5"/>
                </a:solidFill>
              </a:rPr>
              <a:t>Working with colleges: three key principles: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633" y="1987828"/>
            <a:ext cx="7890969" cy="2624054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sz="3300" dirty="0"/>
              <a:t>High quality learning:</a:t>
            </a:r>
          </a:p>
          <a:p>
            <a:pPr>
              <a:defRPr/>
            </a:pPr>
            <a:endParaRPr lang="en-GB" sz="3300" dirty="0"/>
          </a:p>
          <a:p>
            <a:pPr>
              <a:buFont typeface="Arial" pitchFamily="34" charset="0"/>
              <a:buChar char="•"/>
              <a:defRPr/>
            </a:pPr>
            <a:r>
              <a:rPr lang="en-GB" sz="3300" dirty="0"/>
              <a:t>Learner engagement</a:t>
            </a:r>
          </a:p>
          <a:p>
            <a:pPr>
              <a:buFont typeface="Arial" pitchFamily="34" charset="0"/>
              <a:buChar char="•"/>
              <a:defRPr/>
            </a:pPr>
            <a:endParaRPr lang="en-GB" sz="3300" dirty="0"/>
          </a:p>
          <a:p>
            <a:pPr>
              <a:buFont typeface="Arial" pitchFamily="34" charset="0"/>
              <a:buChar char="•"/>
              <a:defRPr/>
            </a:pPr>
            <a:r>
              <a:rPr lang="en-GB" sz="3300" dirty="0"/>
              <a:t>Quality culture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585" y="5637810"/>
            <a:ext cx="2103260" cy="1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8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03390"/>
            <a:ext cx="9144000" cy="7973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724" t="23521" r="26011" b="31464"/>
          <a:stretch/>
        </p:blipFill>
        <p:spPr>
          <a:xfrm>
            <a:off x="-13904" y="5237656"/>
            <a:ext cx="9197879" cy="770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851" y="1251637"/>
            <a:ext cx="8287130" cy="586740"/>
          </a:xfrm>
        </p:spPr>
        <p:txBody>
          <a:bodyPr/>
          <a:lstStyle/>
          <a:p>
            <a:r>
              <a:rPr lang="en-GB" dirty="0" smtClean="0">
                <a:solidFill>
                  <a:srgbClr val="00ABB5"/>
                </a:solidFill>
              </a:rPr>
              <a:t>Evaluative activities</a:t>
            </a:r>
            <a:endParaRPr lang="en-GB" dirty="0">
              <a:solidFill>
                <a:srgbClr val="00ABB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585" y="5637810"/>
            <a:ext cx="2103260" cy="1402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3260" y="1925138"/>
            <a:ext cx="18320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prstClr val="black"/>
                </a:solidFill>
              </a:rPr>
              <a:t>Annual engagement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3832" y="3943351"/>
            <a:ext cx="20965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prstClr val="black"/>
                </a:solidFill>
              </a:rPr>
              <a:t>Subject based or thematic aspect reports</a:t>
            </a:r>
          </a:p>
        </p:txBody>
      </p:sp>
      <p:sp>
        <p:nvSpPr>
          <p:cNvPr id="9" name="Oval 8"/>
          <p:cNvSpPr/>
          <p:nvPr/>
        </p:nvSpPr>
        <p:spPr>
          <a:xfrm>
            <a:off x="6005649" y="3815988"/>
            <a:ext cx="1792877" cy="793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prstClr val="white"/>
                </a:solidFill>
              </a:rPr>
              <a:t>External reviews of colleges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841863" y="2202138"/>
            <a:ext cx="1381397" cy="17412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18166" y="2202137"/>
            <a:ext cx="1449977" cy="16138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086101" y="4185724"/>
            <a:ext cx="285096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40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03390"/>
            <a:ext cx="9144000" cy="7973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724" t="23521" r="26011" b="31464"/>
          <a:stretch/>
        </p:blipFill>
        <p:spPr>
          <a:xfrm>
            <a:off x="-13904" y="5237656"/>
            <a:ext cx="9197879" cy="770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851" y="1251637"/>
            <a:ext cx="8287130" cy="586740"/>
          </a:xfrm>
        </p:spPr>
        <p:txBody>
          <a:bodyPr/>
          <a:lstStyle/>
          <a:p>
            <a:r>
              <a:rPr lang="en-GB" dirty="0" smtClean="0">
                <a:solidFill>
                  <a:srgbClr val="00ABB5"/>
                </a:solidFill>
              </a:rPr>
              <a:t>High quality learning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633" y="1987828"/>
            <a:ext cx="7890969" cy="2624054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sz="3300" dirty="0"/>
              <a:t>How effective are the college’s learning and teaching processes?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3300" dirty="0"/>
              <a:t>How well are learners progressing and achieving relevant, high quality outcomes?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585" y="5637810"/>
            <a:ext cx="2103260" cy="1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5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03390"/>
            <a:ext cx="9144000" cy="7973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724" t="23521" r="26011" b="31464"/>
          <a:stretch/>
        </p:blipFill>
        <p:spPr>
          <a:xfrm>
            <a:off x="-13904" y="5237656"/>
            <a:ext cx="9197879" cy="770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851" y="1251637"/>
            <a:ext cx="8287130" cy="586740"/>
          </a:xfrm>
        </p:spPr>
        <p:txBody>
          <a:bodyPr/>
          <a:lstStyle/>
          <a:p>
            <a:r>
              <a:rPr lang="en-GB" dirty="0" smtClean="0">
                <a:solidFill>
                  <a:srgbClr val="00ABB5"/>
                </a:solidFill>
              </a:rPr>
              <a:t>Learner engagement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633" y="1987828"/>
            <a:ext cx="7890969" cy="2624054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sz="3300" dirty="0"/>
              <a:t>How well are learners engaged in enhancing their own learning and the work and life of the college?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585" y="5637810"/>
            <a:ext cx="2103260" cy="1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5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03390"/>
            <a:ext cx="9144000" cy="7973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724" t="23521" r="26011" b="31464"/>
          <a:stretch/>
        </p:blipFill>
        <p:spPr>
          <a:xfrm>
            <a:off x="-13904" y="5237656"/>
            <a:ext cx="9197879" cy="770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851" y="1251637"/>
            <a:ext cx="8287130" cy="586740"/>
          </a:xfrm>
        </p:spPr>
        <p:txBody>
          <a:bodyPr/>
          <a:lstStyle/>
          <a:p>
            <a:r>
              <a:rPr lang="en-GB" dirty="0" smtClean="0">
                <a:solidFill>
                  <a:srgbClr val="00ABB5"/>
                </a:solidFill>
              </a:rPr>
              <a:t>Quality culture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633" y="1987828"/>
            <a:ext cx="7890969" cy="2624054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sz="3300" dirty="0"/>
              <a:t>How well is the college led and how well is it enhancing the quality of its services for learners and other stakeholders?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585" y="5637810"/>
            <a:ext cx="2103260" cy="1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7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03390"/>
            <a:ext cx="9144000" cy="7973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724" t="23521" r="26011" b="31464"/>
          <a:stretch/>
        </p:blipFill>
        <p:spPr>
          <a:xfrm>
            <a:off x="-13904" y="5237656"/>
            <a:ext cx="9197879" cy="770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851" y="1251637"/>
            <a:ext cx="8287130" cy="586740"/>
          </a:xfrm>
        </p:spPr>
        <p:txBody>
          <a:bodyPr/>
          <a:lstStyle/>
          <a:p>
            <a:r>
              <a:rPr lang="en-GB" dirty="0" smtClean="0">
                <a:solidFill>
                  <a:srgbClr val="00ABB5"/>
                </a:solidFill>
              </a:rPr>
              <a:t>Pre-review phase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633" y="1987828"/>
            <a:ext cx="7890969" cy="2624054"/>
          </a:xfrm>
        </p:spPr>
        <p:txBody>
          <a:bodyPr/>
          <a:lstStyle/>
          <a:p>
            <a:pPr>
              <a:defRPr/>
            </a:pPr>
            <a:r>
              <a:rPr lang="en-GB" sz="2100" dirty="0"/>
              <a:t>Managing inspector:</a:t>
            </a:r>
          </a:p>
          <a:p>
            <a:pPr marL="428625" indent="-428625">
              <a:buFont typeface="Arial" pitchFamily="34" charset="0"/>
              <a:buChar char="•"/>
              <a:defRPr/>
            </a:pPr>
            <a:r>
              <a:rPr lang="en-GB" sz="2100" dirty="0"/>
              <a:t>meets Principal and Chair of the Board/Regional Lead, staff and learners;</a:t>
            </a:r>
          </a:p>
          <a:p>
            <a:pPr marL="428625" indent="-428625">
              <a:buFont typeface="Arial" pitchFamily="34" charset="0"/>
              <a:buChar char="•"/>
              <a:defRPr/>
            </a:pPr>
            <a:r>
              <a:rPr lang="en-GB" sz="2100" dirty="0"/>
              <a:t>agrees essential documentation from college or access to college intranet;</a:t>
            </a:r>
          </a:p>
          <a:p>
            <a:pPr marL="428625" indent="-428625">
              <a:buFont typeface="Arial" pitchFamily="34" charset="0"/>
              <a:buChar char="•"/>
              <a:defRPr/>
            </a:pPr>
            <a:r>
              <a:rPr lang="en-GB" sz="2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arranges for the return of the Learner Engagement Questionnaire</a:t>
            </a:r>
            <a:r>
              <a:rPr lang="en-GB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428625" indent="-428625">
              <a:buFont typeface="Arial" pitchFamily="34" charset="0"/>
              <a:buChar char="•"/>
              <a:defRPr/>
            </a:pPr>
            <a:r>
              <a:rPr lang="en-GB" sz="2100" dirty="0"/>
              <a:t>liaises over arrangements with College Nominee.</a:t>
            </a:r>
          </a:p>
          <a:p>
            <a:pPr marL="428625" indent="-428625">
              <a:buFont typeface="Arial" pitchFamily="34" charset="0"/>
              <a:buChar char="•"/>
              <a:defRPr/>
            </a:pPr>
            <a:endParaRPr lang="en-GB" sz="2100" dirty="0"/>
          </a:p>
          <a:p>
            <a:pPr marL="428625" indent="-428625">
              <a:buFont typeface="Arial" pitchFamily="34" charset="0"/>
              <a:buChar char="•"/>
              <a:defRPr/>
            </a:pPr>
            <a:endParaRPr lang="en-GB" sz="2100" dirty="0"/>
          </a:p>
          <a:p>
            <a:pPr marL="428625" indent="-428625">
              <a:buFont typeface="Arial" pitchFamily="34" charset="0"/>
              <a:buChar char="•"/>
              <a:defRPr/>
            </a:pPr>
            <a:endParaRPr lang="en-GB" sz="33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585" y="5637810"/>
            <a:ext cx="2103260" cy="1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03390"/>
            <a:ext cx="9144000" cy="7973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724" t="23521" r="26011" b="31464"/>
          <a:stretch/>
        </p:blipFill>
        <p:spPr>
          <a:xfrm>
            <a:off x="-13904" y="5237656"/>
            <a:ext cx="9197879" cy="770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851" y="1251637"/>
            <a:ext cx="8287130" cy="586740"/>
          </a:xfrm>
        </p:spPr>
        <p:txBody>
          <a:bodyPr/>
          <a:lstStyle/>
          <a:p>
            <a:r>
              <a:rPr lang="en-GB" dirty="0" smtClean="0">
                <a:solidFill>
                  <a:srgbClr val="00ABB5"/>
                </a:solidFill>
              </a:rPr>
              <a:t>Review week</a:t>
            </a:r>
            <a:br>
              <a:rPr lang="en-GB" dirty="0" smtClean="0">
                <a:solidFill>
                  <a:srgbClr val="00ABB5"/>
                </a:solidFill>
              </a:rPr>
            </a:br>
            <a:r>
              <a:rPr lang="en-GB" dirty="0" smtClean="0"/>
              <a:t>(varies depending on size and nature of college)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633" y="1987828"/>
            <a:ext cx="7890969" cy="2624054"/>
          </a:xfrm>
        </p:spPr>
        <p:txBody>
          <a:bodyPr/>
          <a:lstStyle/>
          <a:p>
            <a:pPr>
              <a:defRPr/>
            </a:pPr>
            <a:r>
              <a:rPr lang="en-GB" sz="2175" dirty="0"/>
              <a:t>3 x full days in college: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175" dirty="0"/>
              <a:t>Monday all day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175" dirty="0"/>
              <a:t>Tuesday all day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175" dirty="0"/>
              <a:t>Wednesday all day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175" dirty="0"/>
              <a:t>Evening classes as appropriate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175" dirty="0"/>
              <a:t>Outreach classes as appropriate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175" dirty="0"/>
              <a:t>Team meeting at the end of each day – in college (attended by college nominee)</a:t>
            </a:r>
          </a:p>
          <a:p>
            <a:pPr marL="428625" indent="-428625">
              <a:buFont typeface="Arial" pitchFamily="34" charset="0"/>
              <a:buChar char="•"/>
              <a:defRPr/>
            </a:pPr>
            <a:endParaRPr lang="en-GB" sz="33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585" y="5637810"/>
            <a:ext cx="2103260" cy="1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4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03390"/>
            <a:ext cx="9144000" cy="7973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724" t="23521" r="26011" b="31464"/>
          <a:stretch/>
        </p:blipFill>
        <p:spPr>
          <a:xfrm>
            <a:off x="-13904" y="5237656"/>
            <a:ext cx="9197879" cy="770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851" y="1251637"/>
            <a:ext cx="8287130" cy="586740"/>
          </a:xfrm>
        </p:spPr>
        <p:txBody>
          <a:bodyPr/>
          <a:lstStyle/>
          <a:p>
            <a:r>
              <a:rPr lang="en-GB" dirty="0" smtClean="0">
                <a:solidFill>
                  <a:srgbClr val="00ABB5"/>
                </a:solidFill>
              </a:rPr>
              <a:t>Arriving at evaluations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633" y="1987828"/>
            <a:ext cx="7890969" cy="2624054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sz="2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discussions with learners </a:t>
            </a:r>
            <a:r>
              <a:rPr lang="en-GB" sz="2100" dirty="0"/>
              <a:t>and other stakeholders</a:t>
            </a:r>
          </a:p>
          <a:p>
            <a:pPr>
              <a:buFont typeface="Arial" pitchFamily="34" charset="0"/>
              <a:buChar char="•"/>
              <a:defRPr/>
            </a:pPr>
            <a:endParaRPr lang="en-GB" sz="2100" dirty="0"/>
          </a:p>
          <a:p>
            <a:pPr>
              <a:buFont typeface="Arial" pitchFamily="34" charset="0"/>
              <a:buChar char="•"/>
              <a:defRPr/>
            </a:pPr>
            <a:r>
              <a:rPr lang="en-GB" sz="2100" dirty="0"/>
              <a:t>discussions with staff and managers</a:t>
            </a:r>
          </a:p>
          <a:p>
            <a:pPr>
              <a:buFont typeface="Arial" pitchFamily="34" charset="0"/>
              <a:buChar char="•"/>
              <a:defRPr/>
            </a:pPr>
            <a:endParaRPr lang="en-GB" sz="2100" dirty="0"/>
          </a:p>
          <a:p>
            <a:pPr>
              <a:buFont typeface="Arial" pitchFamily="34" charset="0"/>
              <a:buChar char="•"/>
              <a:defRPr/>
            </a:pPr>
            <a:r>
              <a:rPr lang="en-GB" sz="2100" dirty="0"/>
              <a:t>observations of learning and teaching</a:t>
            </a:r>
          </a:p>
          <a:p>
            <a:pPr>
              <a:buFont typeface="Arial" pitchFamily="34" charset="0"/>
              <a:buChar char="•"/>
              <a:defRPr/>
            </a:pPr>
            <a:endParaRPr lang="en-GB" sz="2100" dirty="0"/>
          </a:p>
          <a:p>
            <a:pPr>
              <a:buFont typeface="Arial" pitchFamily="34" charset="0"/>
              <a:buChar char="•"/>
              <a:defRPr/>
            </a:pPr>
            <a:r>
              <a:rPr lang="en-GB" sz="2100" dirty="0"/>
              <a:t>review essential documentation such as learning and teaching packs, internal review or self-evaluation reports, achievement information, including PI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585" y="5637810"/>
            <a:ext cx="2103260" cy="1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4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03390"/>
            <a:ext cx="9144000" cy="7973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724" t="23521" r="26011" b="31464"/>
          <a:stretch/>
        </p:blipFill>
        <p:spPr>
          <a:xfrm>
            <a:off x="-13904" y="5237656"/>
            <a:ext cx="9197879" cy="770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851" y="1251637"/>
            <a:ext cx="8287130" cy="586740"/>
          </a:xfrm>
        </p:spPr>
        <p:txBody>
          <a:bodyPr/>
          <a:lstStyle/>
          <a:p>
            <a:r>
              <a:rPr lang="en-GB" dirty="0" smtClean="0">
                <a:solidFill>
                  <a:srgbClr val="00ABB5"/>
                </a:solidFill>
              </a:rPr>
              <a:t>Discussion of findings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633" y="1987828"/>
            <a:ext cx="7890969" cy="2624054"/>
          </a:xfrm>
        </p:spPr>
        <p:txBody>
          <a:bodyPr/>
          <a:lstStyle/>
          <a:p>
            <a:pPr>
              <a:defRPr/>
            </a:pPr>
            <a:r>
              <a:rPr lang="en-GB" sz="2100" dirty="0"/>
              <a:t>Friday – MI, one colleague and </a:t>
            </a:r>
            <a:r>
              <a:rPr lang="en-GB" sz="2100" dirty="0" err="1"/>
              <a:t>STM</a:t>
            </a:r>
            <a:r>
              <a:rPr lang="en-GB" sz="2100" dirty="0"/>
              <a:t>:</a:t>
            </a:r>
          </a:p>
          <a:p>
            <a:pPr marL="428625" indent="-428625">
              <a:buFont typeface="Arial" pitchFamily="34" charset="0"/>
              <a:buChar char="•"/>
              <a:defRPr/>
            </a:pPr>
            <a:endParaRPr lang="en-GB" sz="3300" dirty="0"/>
          </a:p>
          <a:p>
            <a:pPr marL="428625" indent="-428625">
              <a:buFont typeface="Arial" pitchFamily="34" charset="0"/>
              <a:buChar char="•"/>
              <a:defRPr/>
            </a:pPr>
            <a:r>
              <a:rPr lang="en-GB" sz="2100" dirty="0"/>
              <a:t>discussion of findings with Principal, </a:t>
            </a:r>
            <a:r>
              <a:rPr lang="en-GB" sz="2100" dirty="0" err="1"/>
              <a:t>SMT</a:t>
            </a:r>
            <a:r>
              <a:rPr lang="en-GB" sz="2100" dirty="0"/>
              <a:t> and </a:t>
            </a:r>
            <a:r>
              <a:rPr lang="en-GB" sz="2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president</a:t>
            </a:r>
            <a:r>
              <a:rPr lang="en-GB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585" y="5637810"/>
            <a:ext cx="2103260" cy="1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6635080" cy="1354162"/>
          </a:xfrm>
        </p:spPr>
        <p:txBody>
          <a:bodyPr/>
          <a:lstStyle/>
          <a:p>
            <a:r>
              <a:rPr lang="en-GB" b="1" dirty="0" smtClean="0"/>
              <a:t>Learning Objectives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032448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GB" dirty="0" smtClean="0"/>
              <a:t>By the end of today you will:</a:t>
            </a:r>
          </a:p>
          <a:p>
            <a:pPr marL="0" lvl="0" indent="0">
              <a:buNone/>
            </a:pPr>
            <a:endParaRPr lang="en-GB" dirty="0" smtClean="0"/>
          </a:p>
          <a:p>
            <a:pPr lvl="0"/>
            <a:r>
              <a:rPr lang="en-GB" dirty="0" smtClean="0"/>
              <a:t>Have </a:t>
            </a:r>
            <a:r>
              <a:rPr lang="en-GB" dirty="0"/>
              <a:t>developed a deeper understanding of the college review </a:t>
            </a:r>
            <a:r>
              <a:rPr lang="en-GB" dirty="0" smtClean="0"/>
              <a:t>process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Have gained an understanding of the role of the Learner Engagement </a:t>
            </a:r>
            <a:r>
              <a:rPr lang="en-GB" dirty="0" smtClean="0"/>
              <a:t>Questionnaire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Have developed skills to enable effective engagement with your </a:t>
            </a:r>
            <a:r>
              <a:rPr lang="en-GB" dirty="0" smtClean="0"/>
              <a:t>students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Be able to plan for involvement in a college </a:t>
            </a:r>
            <a:r>
              <a:rPr lang="en-GB" dirty="0" smtClean="0"/>
              <a:t>review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22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03390"/>
            <a:ext cx="9144000" cy="7973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724" t="23521" r="26011" b="31464"/>
          <a:stretch/>
        </p:blipFill>
        <p:spPr>
          <a:xfrm>
            <a:off x="-13904" y="5237656"/>
            <a:ext cx="9197879" cy="770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851" y="1251637"/>
            <a:ext cx="8287130" cy="586740"/>
          </a:xfrm>
        </p:spPr>
        <p:txBody>
          <a:bodyPr/>
          <a:lstStyle/>
          <a:p>
            <a:r>
              <a:rPr lang="en-GB" dirty="0" smtClean="0">
                <a:solidFill>
                  <a:srgbClr val="00ABB5"/>
                </a:solidFill>
              </a:rPr>
              <a:t>From draft to final report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633" y="1987828"/>
            <a:ext cx="7890969" cy="2624054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sz="2400" dirty="0"/>
              <a:t>summary evaluations two weeks after external review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/>
              <a:t>draft report sent, accuracy check meeting, Principal and Chair/Regional Lead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/>
              <a:t>publication of report on the Education Scotland website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/>
              <a:t>development of a </a:t>
            </a:r>
            <a:r>
              <a:rPr lang="en-GB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learners’ version of the report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585" y="5637810"/>
            <a:ext cx="2103260" cy="1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3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03390"/>
            <a:ext cx="9144000" cy="7973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724" t="23521" r="26011" b="31464"/>
          <a:stretch/>
        </p:blipFill>
        <p:spPr>
          <a:xfrm>
            <a:off x="-13904" y="5237656"/>
            <a:ext cx="9197879" cy="770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851" y="1251637"/>
            <a:ext cx="8287130" cy="586740"/>
          </a:xfrm>
        </p:spPr>
        <p:txBody>
          <a:bodyPr/>
          <a:lstStyle/>
          <a:p>
            <a:r>
              <a:rPr lang="en-GB" dirty="0" smtClean="0">
                <a:solidFill>
                  <a:srgbClr val="00ABB5"/>
                </a:solidFill>
              </a:rPr>
              <a:t>What will the report say?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633" y="1987828"/>
            <a:ext cx="7890969" cy="2624054"/>
          </a:xfrm>
        </p:spPr>
        <p:txBody>
          <a:bodyPr/>
          <a:lstStyle/>
          <a:p>
            <a:pPr marL="428625" indent="-428625">
              <a:buFont typeface="Arial" pitchFamily="34" charset="0"/>
              <a:buChar char="•"/>
              <a:defRPr/>
            </a:pPr>
            <a:r>
              <a:rPr lang="en-GB" sz="3000" dirty="0"/>
              <a:t>Overarching statement of effectiveness;</a:t>
            </a:r>
          </a:p>
          <a:p>
            <a:pPr>
              <a:defRPr/>
            </a:pPr>
            <a:r>
              <a:rPr lang="en-GB" sz="3000" dirty="0"/>
              <a:t>	Effective</a:t>
            </a:r>
          </a:p>
          <a:p>
            <a:pPr>
              <a:defRPr/>
            </a:pPr>
            <a:r>
              <a:rPr lang="en-GB" sz="3000" dirty="0"/>
              <a:t>	Limited effectiveness</a:t>
            </a:r>
          </a:p>
          <a:p>
            <a:pPr>
              <a:defRPr/>
            </a:pPr>
            <a:r>
              <a:rPr lang="en-GB" sz="3000" dirty="0"/>
              <a:t>	Not effective</a:t>
            </a:r>
          </a:p>
          <a:p>
            <a:pPr marL="428625" indent="-428625">
              <a:buFont typeface="Arial" pitchFamily="34" charset="0"/>
              <a:buChar char="•"/>
              <a:defRPr/>
            </a:pPr>
            <a:r>
              <a:rPr lang="en-GB" sz="3000" dirty="0"/>
              <a:t>Plus supporting statements to provide detail</a:t>
            </a:r>
          </a:p>
          <a:p>
            <a:pPr>
              <a:defRPr/>
            </a:pPr>
            <a:endParaRPr lang="en-GB" sz="3300" dirty="0"/>
          </a:p>
          <a:p>
            <a:pPr>
              <a:defRPr/>
            </a:pPr>
            <a:endParaRPr lang="en-GB" sz="33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585" y="5637810"/>
            <a:ext cx="2103260" cy="1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03390"/>
            <a:ext cx="9144000" cy="7973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724" t="23521" r="26011" b="31464"/>
          <a:stretch/>
        </p:blipFill>
        <p:spPr>
          <a:xfrm>
            <a:off x="-13904" y="5237656"/>
            <a:ext cx="9197879" cy="770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851" y="1251637"/>
            <a:ext cx="8287130" cy="586740"/>
          </a:xfrm>
        </p:spPr>
        <p:txBody>
          <a:bodyPr/>
          <a:lstStyle/>
          <a:p>
            <a:r>
              <a:rPr lang="en-GB" dirty="0" smtClean="0">
                <a:solidFill>
                  <a:srgbClr val="00ABB5"/>
                </a:solidFill>
              </a:rPr>
              <a:t>After the external review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633" y="1987828"/>
            <a:ext cx="7890969" cy="2624054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/>
              <a:t>College prepares action plan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err="1"/>
              <a:t>SFC</a:t>
            </a:r>
            <a:r>
              <a:rPr lang="en-GB" sz="2400" dirty="0"/>
              <a:t> determines whether follow-up required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/>
              <a:t>College HMI visits college and monitors progress on Main Points for Action and areas for development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/>
              <a:t>Within a year – college BoM publishes response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100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engagement process by Education Scotland</a:t>
            </a:r>
          </a:p>
          <a:p>
            <a:pPr>
              <a:defRPr/>
            </a:pPr>
            <a:endParaRPr lang="en-GB" sz="33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585" y="5637810"/>
            <a:ext cx="2103260" cy="1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7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03390"/>
            <a:ext cx="9144000" cy="7973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724" t="23521" r="26011" b="31464"/>
          <a:stretch/>
        </p:blipFill>
        <p:spPr>
          <a:xfrm>
            <a:off x="-13904" y="5237656"/>
            <a:ext cx="9197879" cy="770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851" y="1251637"/>
            <a:ext cx="8287130" cy="586740"/>
          </a:xfrm>
        </p:spPr>
        <p:txBody>
          <a:bodyPr/>
          <a:lstStyle/>
          <a:p>
            <a:r>
              <a:rPr lang="en-GB" dirty="0" smtClean="0">
                <a:solidFill>
                  <a:srgbClr val="00ABB5"/>
                </a:solidFill>
              </a:rPr>
              <a:t>What will the report say?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633" y="1987828"/>
            <a:ext cx="7890969" cy="2624054"/>
          </a:xfrm>
        </p:spPr>
        <p:txBody>
          <a:bodyPr/>
          <a:lstStyle/>
          <a:p>
            <a:pPr marL="428625" indent="-428625">
              <a:buFont typeface="Arial" pitchFamily="34" charset="0"/>
              <a:buChar char="•"/>
              <a:defRPr/>
            </a:pPr>
            <a:r>
              <a:rPr lang="en-GB" sz="3000" dirty="0"/>
              <a:t>Overarching statement of effectiveness;</a:t>
            </a:r>
          </a:p>
          <a:p>
            <a:pPr>
              <a:defRPr/>
            </a:pPr>
            <a:r>
              <a:rPr lang="en-GB" sz="3000" dirty="0"/>
              <a:t>	Effective</a:t>
            </a:r>
          </a:p>
          <a:p>
            <a:pPr>
              <a:defRPr/>
            </a:pPr>
            <a:r>
              <a:rPr lang="en-GB" sz="3000" dirty="0"/>
              <a:t>	Limited effectiveness</a:t>
            </a:r>
          </a:p>
          <a:p>
            <a:pPr>
              <a:defRPr/>
            </a:pPr>
            <a:r>
              <a:rPr lang="en-GB" sz="3000" dirty="0"/>
              <a:t>	Not effective</a:t>
            </a:r>
          </a:p>
          <a:p>
            <a:pPr marL="428625" indent="-428625">
              <a:buFont typeface="Arial" pitchFamily="34" charset="0"/>
              <a:buChar char="•"/>
              <a:defRPr/>
            </a:pPr>
            <a:r>
              <a:rPr lang="en-GB" sz="3000" dirty="0"/>
              <a:t>Plus supporting statements to provide detail</a:t>
            </a:r>
          </a:p>
          <a:p>
            <a:pPr>
              <a:defRPr/>
            </a:pPr>
            <a:endParaRPr lang="en-GB" sz="3300" dirty="0"/>
          </a:p>
          <a:p>
            <a:pPr>
              <a:defRPr/>
            </a:pPr>
            <a:endParaRPr lang="en-GB" sz="33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585" y="5637810"/>
            <a:ext cx="2103260" cy="1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4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03390"/>
            <a:ext cx="9144000" cy="7973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724" t="23521" r="26011" b="31464"/>
          <a:stretch/>
        </p:blipFill>
        <p:spPr>
          <a:xfrm>
            <a:off x="-13904" y="5237656"/>
            <a:ext cx="9197879" cy="770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70" y="1212447"/>
            <a:ext cx="8287130" cy="2750497"/>
          </a:xfrm>
        </p:spPr>
        <p:txBody>
          <a:bodyPr/>
          <a:lstStyle/>
          <a:p>
            <a:r>
              <a:rPr lang="en-GB" sz="2700" i="1" dirty="0"/>
              <a:t>the principle of student engagement implies … that colleges … support the development of students as </a:t>
            </a:r>
            <a:r>
              <a:rPr lang="en-GB" sz="2700" i="1" dirty="0">
                <a:solidFill>
                  <a:srgbClr val="FFC000"/>
                </a:solidFill>
              </a:rPr>
              <a:t>co-creators of their learning </a:t>
            </a:r>
            <a:r>
              <a:rPr lang="en-GB" sz="2700" i="1" dirty="0"/>
              <a:t>who take responsibility for their own learning … and … are involved in decision-making about their curricula, teaching and learning, and all aspects of the student experience.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633" y="4090307"/>
            <a:ext cx="7890969" cy="521575"/>
          </a:xfrm>
        </p:spPr>
        <p:txBody>
          <a:bodyPr/>
          <a:lstStyle/>
          <a:p>
            <a:pPr>
              <a:defRPr/>
            </a:pPr>
            <a:r>
              <a:rPr lang="en-GB" sz="3000" dirty="0"/>
              <a:t>- ‘Final report of the Scottish Funding Council’s Joint Quality Review Group’, 2008</a:t>
            </a:r>
          </a:p>
          <a:p>
            <a:pPr>
              <a:defRPr/>
            </a:pPr>
            <a:endParaRPr lang="en-GB" sz="33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585" y="5637810"/>
            <a:ext cx="2103260" cy="1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8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03390"/>
            <a:ext cx="9144000" cy="7973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724" t="23521" r="26011" b="31464"/>
          <a:stretch/>
        </p:blipFill>
        <p:spPr>
          <a:xfrm>
            <a:off x="-13904" y="5237656"/>
            <a:ext cx="9197879" cy="770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851" y="1251637"/>
            <a:ext cx="8287130" cy="586740"/>
          </a:xfrm>
        </p:spPr>
        <p:txBody>
          <a:bodyPr/>
          <a:lstStyle/>
          <a:p>
            <a:r>
              <a:rPr lang="en-GB" sz="2700" dirty="0"/>
              <a:t>Quality improvement and enhancement beyond the review 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585" y="5637810"/>
            <a:ext cx="2103260" cy="1402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3260" y="1925138"/>
            <a:ext cx="18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Learners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3569" y="3979984"/>
            <a:ext cx="2096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Reviewers</a:t>
            </a:r>
          </a:p>
          <a:p>
            <a:r>
              <a:rPr lang="en-GB" dirty="0">
                <a:solidFill>
                  <a:prstClr val="black"/>
                </a:solidFill>
              </a:rPr>
              <a:t>(HMIs, </a:t>
            </a:r>
            <a:r>
              <a:rPr lang="en-GB" dirty="0" err="1">
                <a:solidFill>
                  <a:prstClr val="black"/>
                </a:solidFill>
              </a:rPr>
              <a:t>AAs</a:t>
            </a:r>
            <a:r>
              <a:rPr lang="en-GB" dirty="0">
                <a:solidFill>
                  <a:prstClr val="black"/>
                </a:solidFill>
              </a:rPr>
              <a:t> and </a:t>
            </a:r>
            <a:r>
              <a:rPr lang="en-GB" dirty="0" err="1">
                <a:solidFill>
                  <a:prstClr val="black"/>
                </a:solidFill>
              </a:rPr>
              <a:t>STMs</a:t>
            </a:r>
            <a:r>
              <a:rPr lang="en-GB" dirty="0">
                <a:solidFill>
                  <a:prstClr val="black"/>
                </a:solidFill>
              </a:rPr>
              <a:t>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841863" y="2202138"/>
            <a:ext cx="1381397" cy="17412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18166" y="2202137"/>
            <a:ext cx="1449977" cy="16138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12126" y="4185724"/>
            <a:ext cx="362494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711734" y="2699113"/>
            <a:ext cx="16949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prstClr val="black"/>
                </a:solidFill>
              </a:rPr>
              <a:t>Co-creators of learning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9452" y="2699113"/>
            <a:ext cx="18026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prstClr val="black"/>
                </a:solidFill>
              </a:rPr>
              <a:t>Co-evaluators of the learner experience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03619" y="3979984"/>
            <a:ext cx="1577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Staff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5635" y="4430107"/>
            <a:ext cx="33114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prstClr val="black"/>
                </a:solidFill>
              </a:rPr>
              <a:t>Co-evaluators of the learner experience</a:t>
            </a:r>
          </a:p>
        </p:txBody>
      </p:sp>
    </p:spTree>
    <p:extLst>
      <p:ext uri="{BB962C8B-B14F-4D97-AF65-F5344CB8AC3E}">
        <p14:creationId xmlns:p14="http://schemas.microsoft.com/office/powerpoint/2010/main" val="1998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03390"/>
            <a:ext cx="9144000" cy="7973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724" t="23521" r="26011" b="31464"/>
          <a:stretch/>
        </p:blipFill>
        <p:spPr>
          <a:xfrm>
            <a:off x="-13904" y="5237656"/>
            <a:ext cx="9197879" cy="770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851" y="1251637"/>
            <a:ext cx="8287130" cy="586740"/>
          </a:xfrm>
        </p:spPr>
        <p:txBody>
          <a:bodyPr/>
          <a:lstStyle/>
          <a:p>
            <a:r>
              <a:rPr lang="en-GB" dirty="0" smtClean="0">
                <a:solidFill>
                  <a:srgbClr val="00ABB5"/>
                </a:solidFill>
              </a:rPr>
              <a:t>Annual engagement visits</a:t>
            </a:r>
            <a:endParaRPr lang="en-GB" dirty="0">
              <a:solidFill>
                <a:srgbClr val="00ABB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585" y="5637810"/>
            <a:ext cx="2103260" cy="140217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07" y="1758588"/>
            <a:ext cx="7581061" cy="32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75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03390"/>
            <a:ext cx="9144000" cy="7973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724" t="23521" r="26011" b="31464"/>
          <a:stretch/>
        </p:blipFill>
        <p:spPr>
          <a:xfrm>
            <a:off x="-13904" y="5237656"/>
            <a:ext cx="9197879" cy="770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851" y="1251637"/>
            <a:ext cx="8287130" cy="586740"/>
          </a:xfrm>
        </p:spPr>
        <p:txBody>
          <a:bodyPr/>
          <a:lstStyle/>
          <a:p>
            <a:r>
              <a:rPr lang="en-GB" sz="3600" dirty="0"/>
              <a:t>Any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633" y="3051810"/>
            <a:ext cx="7890969" cy="1560072"/>
          </a:xfrm>
        </p:spPr>
        <p:txBody>
          <a:bodyPr/>
          <a:lstStyle/>
          <a:p>
            <a:pPr>
              <a:defRPr/>
            </a:pPr>
            <a:r>
              <a:rPr lang="en-GB" sz="2100" dirty="0"/>
              <a:t>MargaretRose.Livingstone@educationscotland.gsi.gov.uk</a:t>
            </a:r>
          </a:p>
          <a:p>
            <a:pPr>
              <a:defRPr/>
            </a:pPr>
            <a:endParaRPr lang="en-GB" sz="33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585" y="5637810"/>
            <a:ext cx="2103260" cy="1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3904" y="3659319"/>
            <a:ext cx="9197879" cy="2355337"/>
            <a:chOff x="-18539" y="3736092"/>
            <a:chExt cx="12263839" cy="31404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23724" t="23521" r="26011" b="31464"/>
            <a:stretch/>
          </p:blipFill>
          <p:spPr>
            <a:xfrm>
              <a:off x="-18539" y="3736092"/>
              <a:ext cx="12263839" cy="314044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9603" y="5817820"/>
              <a:ext cx="2804346" cy="186956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326" y="2757895"/>
            <a:ext cx="8120275" cy="1816114"/>
          </a:xfrm>
        </p:spPr>
        <p:txBody>
          <a:bodyPr/>
          <a:lstStyle/>
          <a:p>
            <a:r>
              <a:rPr lang="en-US" sz="1050" b="1" dirty="0"/>
              <a:t>Education Scotland</a:t>
            </a:r>
          </a:p>
          <a:p>
            <a:r>
              <a:rPr lang="en-US" sz="1050" dirty="0" err="1"/>
              <a:t>Denholm</a:t>
            </a:r>
            <a:r>
              <a:rPr lang="en-US" sz="1050" dirty="0"/>
              <a:t> House</a:t>
            </a:r>
            <a:endParaRPr lang="en-GB" sz="1050" dirty="0"/>
          </a:p>
          <a:p>
            <a:r>
              <a:rPr lang="en-US" sz="1050" dirty="0" err="1"/>
              <a:t>Almondvale</a:t>
            </a:r>
            <a:r>
              <a:rPr lang="en-US" sz="1050" dirty="0"/>
              <a:t> Business Park</a:t>
            </a:r>
            <a:endParaRPr lang="en-GB" sz="1050" dirty="0"/>
          </a:p>
          <a:p>
            <a:r>
              <a:rPr lang="en-US" sz="1050" dirty="0" err="1"/>
              <a:t>Almondvale</a:t>
            </a:r>
            <a:r>
              <a:rPr lang="en-US" sz="1050" dirty="0"/>
              <a:t> Way</a:t>
            </a:r>
            <a:endParaRPr lang="en-GB" sz="1050" dirty="0"/>
          </a:p>
          <a:p>
            <a:r>
              <a:rPr lang="en-US" sz="1050" dirty="0"/>
              <a:t>Livingston EH54 6GA</a:t>
            </a:r>
            <a:endParaRPr lang="en-GB" sz="1050" dirty="0"/>
          </a:p>
          <a:p>
            <a:endParaRPr lang="en-GB" sz="1050" dirty="0"/>
          </a:p>
          <a:p>
            <a:r>
              <a:rPr lang="en-US" sz="1050" b="1" dirty="0"/>
              <a:t>T   </a:t>
            </a:r>
            <a:r>
              <a:rPr lang="en-US" sz="1050" dirty="0"/>
              <a:t>+44 (0)141 282 5000</a:t>
            </a:r>
            <a:endParaRPr lang="en-GB" sz="1050" dirty="0"/>
          </a:p>
          <a:p>
            <a:r>
              <a:rPr lang="en-US" sz="1050" b="1" dirty="0"/>
              <a:t>E   </a:t>
            </a:r>
            <a:r>
              <a:rPr lang="en-US" sz="1050" dirty="0" err="1"/>
              <a:t>enquiries@educationscotland.gov.uk</a:t>
            </a:r>
            <a:endParaRPr lang="en-GB" sz="1050" dirty="0"/>
          </a:p>
          <a:p>
            <a:r>
              <a:rPr lang="en-US" sz="1050" dirty="0"/>
              <a:t> </a:t>
            </a:r>
            <a:endParaRPr lang="en-GB" sz="1050" dirty="0"/>
          </a:p>
          <a:p>
            <a:r>
              <a:rPr lang="en-US" sz="1050" b="1" dirty="0">
                <a:solidFill>
                  <a:srgbClr val="00ABB5"/>
                </a:solidFill>
                <a:hlinkClick r:id="rId5"/>
              </a:rPr>
              <a:t>www.educationscotland.gov.uk</a:t>
            </a:r>
            <a:r>
              <a:rPr lang="en-US" sz="1050" dirty="0">
                <a:solidFill>
                  <a:srgbClr val="00ABB5"/>
                </a:solidFill>
                <a:hlinkClick r:id="rId5"/>
              </a:rPr>
              <a:t> </a:t>
            </a:r>
            <a:endParaRPr lang="en-GB" sz="1050" dirty="0">
              <a:solidFill>
                <a:srgbClr val="00ABB5"/>
              </a:solidFill>
            </a:endParaRPr>
          </a:p>
        </p:txBody>
      </p:sp>
      <p:pic>
        <p:nvPicPr>
          <p:cNvPr id="4" name="Picture 3" descr="ES_alllogos_colour-01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3" t="15093" r="10209" b="27991"/>
          <a:stretch/>
        </p:blipFill>
        <p:spPr>
          <a:xfrm>
            <a:off x="410185" y="1156230"/>
            <a:ext cx="1953594" cy="8482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2758" y="2150473"/>
            <a:ext cx="26158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99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2391023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600" dirty="0" smtClean="0"/>
              <a:t>The Learner Engagement Questionnaire</a:t>
            </a:r>
          </a:p>
        </p:txBody>
      </p:sp>
    </p:spTree>
    <p:extLst>
      <p:ext uri="{BB962C8B-B14F-4D97-AF65-F5344CB8AC3E}">
        <p14:creationId xmlns:p14="http://schemas.microsoft.com/office/powerpoint/2010/main" val="4177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Agenda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0324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sz="2900" dirty="0"/>
              <a:t>14:10	- 14:30	</a:t>
            </a:r>
            <a:r>
              <a:rPr lang="en-GB" sz="2900" dirty="0" smtClean="0"/>
              <a:t>How </a:t>
            </a:r>
            <a:r>
              <a:rPr lang="en-GB" sz="2900" dirty="0"/>
              <a:t>does the college review work</a:t>
            </a:r>
            <a:r>
              <a:rPr lang="en-GB" sz="2900" dirty="0" smtClean="0"/>
              <a:t>?</a:t>
            </a:r>
          </a:p>
          <a:p>
            <a:pPr marL="0" indent="0">
              <a:buNone/>
            </a:pPr>
            <a:endParaRPr lang="en-GB" sz="2900" dirty="0"/>
          </a:p>
          <a:p>
            <a:pPr marL="0" indent="0">
              <a:buNone/>
            </a:pPr>
            <a:r>
              <a:rPr lang="en-GB" sz="2900" dirty="0" smtClean="0"/>
              <a:t>14:30</a:t>
            </a:r>
            <a:r>
              <a:rPr lang="en-GB" sz="2900" dirty="0"/>
              <a:t>	- 15:15	</a:t>
            </a:r>
            <a:r>
              <a:rPr lang="en-GB" sz="2900" dirty="0" smtClean="0"/>
              <a:t>The </a:t>
            </a:r>
            <a:r>
              <a:rPr lang="en-GB" sz="2900" dirty="0"/>
              <a:t>Learner Engagement </a:t>
            </a:r>
            <a:r>
              <a:rPr lang="en-GB" sz="2900" dirty="0" smtClean="0"/>
              <a:t>					Questionnaire</a:t>
            </a:r>
            <a:endParaRPr lang="en-GB" sz="2900" dirty="0"/>
          </a:p>
          <a:p>
            <a:pPr marL="0" indent="0">
              <a:buNone/>
            </a:pPr>
            <a:r>
              <a:rPr lang="en-GB" sz="2900" dirty="0"/>
              <a:t> </a:t>
            </a:r>
          </a:p>
          <a:p>
            <a:pPr marL="0" indent="0">
              <a:buNone/>
            </a:pPr>
            <a:r>
              <a:rPr lang="en-GB" sz="2900" dirty="0"/>
              <a:t>15:15	- 16:00	</a:t>
            </a:r>
            <a:r>
              <a:rPr lang="en-GB" sz="2900" dirty="0" smtClean="0"/>
              <a:t>Gathering </a:t>
            </a:r>
            <a:r>
              <a:rPr lang="en-GB" sz="2900" dirty="0"/>
              <a:t>student responses</a:t>
            </a:r>
          </a:p>
          <a:p>
            <a:pPr marL="0" indent="0">
              <a:buNone/>
            </a:pPr>
            <a:r>
              <a:rPr lang="en-GB" sz="2900" dirty="0"/>
              <a:t> </a:t>
            </a:r>
          </a:p>
          <a:p>
            <a:pPr marL="0" indent="0">
              <a:buNone/>
            </a:pPr>
            <a:r>
              <a:rPr lang="en-GB" sz="2900" dirty="0"/>
              <a:t>16:00	- 16:45	</a:t>
            </a:r>
            <a:r>
              <a:rPr lang="en-GB" sz="2900" dirty="0" smtClean="0"/>
              <a:t>Planning </a:t>
            </a:r>
            <a:r>
              <a:rPr lang="en-GB" sz="2900" dirty="0"/>
              <a:t>for your review</a:t>
            </a:r>
          </a:p>
          <a:p>
            <a:pPr marL="0" indent="0">
              <a:buNone/>
            </a:pPr>
            <a:r>
              <a:rPr lang="en-GB" sz="2900" dirty="0"/>
              <a:t>		</a:t>
            </a:r>
          </a:p>
          <a:p>
            <a:pPr marL="0" indent="0">
              <a:buNone/>
            </a:pPr>
            <a:r>
              <a:rPr lang="en-GB" sz="2900" dirty="0" smtClean="0"/>
              <a:t>16:45 </a:t>
            </a:r>
            <a:r>
              <a:rPr lang="en-GB" sz="2900" dirty="0"/>
              <a:t>- 17:00	</a:t>
            </a:r>
            <a:r>
              <a:rPr lang="en-GB" sz="2900" dirty="0" smtClean="0"/>
              <a:t>Conclusions </a:t>
            </a:r>
            <a:r>
              <a:rPr lang="en-GB" sz="2900" dirty="0"/>
              <a:t>and close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944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 smtClean="0"/>
              <a:t>Learner Engagement Questionnaire</a:t>
            </a:r>
            <a:r>
              <a:rPr lang="en-GB" altLang="en-US" dirty="0" smtClean="0"/>
              <a:t>	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altLang="en-US" sz="2400" dirty="0" smtClean="0"/>
              <a:t>Aim: To become familiar with the Learner Engagement Questionnaire. </a:t>
            </a:r>
          </a:p>
          <a:p>
            <a:r>
              <a:rPr lang="en-GB" altLang="en-US" sz="2400" dirty="0" smtClean="0"/>
              <a:t>By the end of this session you will;</a:t>
            </a:r>
          </a:p>
          <a:p>
            <a:pPr lvl="1"/>
            <a:r>
              <a:rPr lang="en-GB" altLang="en-US" sz="2400" dirty="0" smtClean="0"/>
              <a:t>Understand the purpose of the Learner Engagement Questionnaire</a:t>
            </a:r>
          </a:p>
          <a:p>
            <a:pPr lvl="1"/>
            <a:r>
              <a:rPr lang="en-GB" altLang="en-US" sz="2400" dirty="0" smtClean="0"/>
              <a:t>Be familiar with the content of the Learner Engagement Questionnaire</a:t>
            </a:r>
          </a:p>
          <a:p>
            <a:pPr lvl="1"/>
            <a:r>
              <a:rPr lang="en-GB" altLang="en-US" sz="2400" dirty="0" smtClean="0"/>
              <a:t>Have begun to develop questions that will help you answer the Learner Engagement Questionnaire. </a:t>
            </a:r>
          </a:p>
        </p:txBody>
      </p:sp>
    </p:spTree>
    <p:extLst>
      <p:ext uri="{BB962C8B-B14F-4D97-AF65-F5344CB8AC3E}">
        <p14:creationId xmlns:p14="http://schemas.microsoft.com/office/powerpoint/2010/main" val="293081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/>
              <a:t>Important things to remember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32000"/>
            <a:ext cx="8229600" cy="398938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2400" dirty="0" smtClean="0"/>
              <a:t>Need to say how you’ve consulted and how many with. </a:t>
            </a:r>
          </a:p>
          <a:p>
            <a:pPr eaLnBrk="1" hangingPunct="1"/>
            <a:r>
              <a:rPr lang="en-GB" altLang="en-US" sz="2400" dirty="0" smtClean="0"/>
              <a:t>Need to ensure that you engage with a range of the student body. </a:t>
            </a:r>
          </a:p>
          <a:p>
            <a:pPr eaLnBrk="1" hangingPunct="1"/>
            <a:r>
              <a:rPr lang="en-GB" altLang="en-US" sz="2400" dirty="0" smtClean="0"/>
              <a:t>Need to generalise </a:t>
            </a:r>
            <a:r>
              <a:rPr lang="en-GB" altLang="en-US" sz="2400" dirty="0" smtClean="0"/>
              <a:t>feedback</a:t>
            </a:r>
            <a:r>
              <a:rPr lang="en-GB" altLang="en-US" sz="2400" dirty="0"/>
              <a:t>.</a:t>
            </a:r>
            <a:endParaRPr lang="en-GB" altLang="en-US" sz="2400" dirty="0" smtClean="0"/>
          </a:p>
          <a:p>
            <a:pPr eaLnBrk="1" hangingPunct="1"/>
            <a:r>
              <a:rPr lang="en-GB" altLang="en-US" sz="2400" dirty="0" smtClean="0"/>
              <a:t>Learner voice needs to be central throughout.</a:t>
            </a:r>
          </a:p>
          <a:p>
            <a:pPr eaLnBrk="1" hangingPunct="1"/>
            <a:r>
              <a:rPr lang="en-GB" altLang="en-US" sz="2400" dirty="0" smtClean="0"/>
              <a:t>Use the prompts that are outlined in the Learner Engagement Questionnaire. </a:t>
            </a:r>
          </a:p>
        </p:txBody>
      </p:sp>
    </p:spTree>
    <p:extLst>
      <p:ext uri="{BB962C8B-B14F-4D97-AF65-F5344CB8AC3E}">
        <p14:creationId xmlns:p14="http://schemas.microsoft.com/office/powerpoint/2010/main" val="93399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b="1" dirty="0" smtClean="0"/>
              <a:t>Activity: Learner Engagement Questionnaire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229600" cy="3989388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800" dirty="0" smtClean="0"/>
              <a:t>In small groups: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800" dirty="0" smtClean="0"/>
          </a:p>
          <a:p>
            <a:pPr eaLnBrk="1" hangingPunct="1"/>
            <a:r>
              <a:rPr lang="en-GB" altLang="en-US" sz="2800" dirty="0" smtClean="0"/>
              <a:t>Look at the example response and think about its strengths and weaknesses?</a:t>
            </a:r>
          </a:p>
          <a:p>
            <a:pPr eaLnBrk="1" hangingPunct="1"/>
            <a:r>
              <a:rPr lang="en-GB" altLang="en-US" sz="2800" dirty="0" smtClean="0"/>
              <a:t>What would you change or do differently? </a:t>
            </a: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6730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920" y="116632"/>
            <a:ext cx="6635080" cy="1354162"/>
          </a:xfrm>
        </p:spPr>
        <p:txBody>
          <a:bodyPr/>
          <a:lstStyle/>
          <a:p>
            <a:r>
              <a:rPr lang="en-GB" dirty="0" smtClean="0"/>
              <a:t>Remember!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“The Questionnaire aims to </a:t>
            </a:r>
            <a:r>
              <a:rPr lang="en-GB" sz="2400" dirty="0"/>
              <a:t>capture and reflect the collective views of the whole student body across the </a:t>
            </a:r>
            <a:r>
              <a:rPr lang="en-GB" sz="2400" dirty="0" smtClean="0"/>
              <a:t>college” – </a:t>
            </a:r>
            <a:r>
              <a:rPr lang="en-GB" sz="2400" b="1" dirty="0" smtClean="0"/>
              <a:t>so the feedback gathered by your students’ association should be </a:t>
            </a:r>
            <a:r>
              <a:rPr lang="en-GB" sz="2400" b="1" i="1" dirty="0" smtClean="0"/>
              <a:t>representative</a:t>
            </a:r>
            <a:r>
              <a:rPr lang="en-GB" sz="2400" b="1" dirty="0" smtClean="0"/>
              <a:t> and </a:t>
            </a:r>
            <a:r>
              <a:rPr lang="en-GB" sz="2400" b="1" i="1" dirty="0" smtClean="0"/>
              <a:t>balanced  </a:t>
            </a:r>
          </a:p>
          <a:p>
            <a:pPr marL="0" indent="0">
              <a:buNone/>
            </a:pPr>
            <a:endParaRPr lang="en-GB" sz="2400" b="1" i="1" dirty="0"/>
          </a:p>
          <a:p>
            <a:pPr marL="0" indent="0">
              <a:buNone/>
            </a:pPr>
            <a:r>
              <a:rPr lang="en-GB" sz="2400" b="1" dirty="0" smtClean="0"/>
              <a:t>Feedback that is perceived as being </a:t>
            </a:r>
            <a:r>
              <a:rPr lang="en-GB" sz="2400" b="1" i="1" dirty="0" smtClean="0"/>
              <a:t>representative</a:t>
            </a:r>
            <a:r>
              <a:rPr lang="en-GB" sz="2400" b="1" dirty="0" smtClean="0"/>
              <a:t> and </a:t>
            </a:r>
            <a:r>
              <a:rPr lang="en-GB" sz="2400" b="1" i="1" dirty="0" smtClean="0"/>
              <a:t>balanced</a:t>
            </a:r>
            <a:r>
              <a:rPr lang="en-GB" sz="2400" b="1" dirty="0" smtClean="0"/>
              <a:t> is more likely to lead to change and </a:t>
            </a:r>
            <a:r>
              <a:rPr lang="en-GB" sz="2400" b="1" i="1" dirty="0" smtClean="0"/>
              <a:t>enhancement</a:t>
            </a:r>
            <a:r>
              <a:rPr lang="en-GB" sz="2400" b="1" dirty="0" smtClean="0"/>
              <a:t>, which is the reason we have the review!</a:t>
            </a:r>
            <a:endParaRPr lang="en-GB" sz="2400" b="1" dirty="0"/>
          </a:p>
          <a:p>
            <a:pPr marL="0" indent="0">
              <a:buNone/>
            </a:pPr>
            <a:endParaRPr lang="en-GB" sz="2400" i="1" dirty="0" smtClean="0"/>
          </a:p>
          <a:p>
            <a:pPr marL="0" indent="0">
              <a:buNone/>
            </a:pPr>
            <a:endParaRPr lang="en-GB" sz="2400" i="1" dirty="0"/>
          </a:p>
          <a:p>
            <a:pPr marL="0" indent="0">
              <a:buNone/>
            </a:pP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170149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912768" cy="1512168"/>
          </a:xfrm>
        </p:spPr>
        <p:txBody>
          <a:bodyPr/>
          <a:lstStyle/>
          <a:p>
            <a:r>
              <a:rPr lang="en-GB" b="1" dirty="0" smtClean="0"/>
              <a:t>Gathering Student Responses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403244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In this session we will discuss the most effective ways to gather student feedback for the Learner Engagement </a:t>
            </a:r>
            <a:r>
              <a:rPr lang="en-GB" dirty="0" smtClean="0"/>
              <a:t>Questionnaire.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86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/>
              <a:t>Consultation tools</a:t>
            </a:r>
          </a:p>
        </p:txBody>
      </p:sp>
      <p:sp>
        <p:nvSpPr>
          <p:cNvPr id="161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dirty="0"/>
              <a:t>In small groups: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dirty="0"/>
          </a:p>
          <a:p>
            <a:r>
              <a:rPr lang="en-GB" altLang="en-US" dirty="0"/>
              <a:t>Select 2-3 examples of consultation and list the pros and cons of each.</a:t>
            </a:r>
          </a:p>
          <a:p>
            <a:r>
              <a:rPr lang="en-GB" altLang="en-US" dirty="0"/>
              <a:t>Consider how different students can be engaged via different methods</a:t>
            </a:r>
            <a:r>
              <a:rPr lang="en-GB" altLang="en-US" dirty="0" smtClean="0"/>
              <a:t>.</a:t>
            </a:r>
          </a:p>
          <a:p>
            <a:r>
              <a:rPr lang="en-GB" altLang="en-US" dirty="0" smtClean="0"/>
              <a:t>What would work best at your college?</a:t>
            </a:r>
            <a:endParaRPr lang="en-GB" altLang="en-US" dirty="0"/>
          </a:p>
          <a:p>
            <a:pPr>
              <a:buFont typeface="Wingdings" panose="05000000000000000000" pitchFamily="2" charset="2"/>
              <a:buNone/>
            </a:pPr>
            <a:endParaRPr lang="en-GB" altLang="en-US" dirty="0"/>
          </a:p>
          <a:p>
            <a:pPr>
              <a:buFont typeface="Wingdings" panose="05000000000000000000" pitchFamily="2" charset="2"/>
              <a:buChar char="§"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750450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0"/>
            <a:ext cx="6635080" cy="1354162"/>
          </a:xfrm>
        </p:spPr>
        <p:txBody>
          <a:bodyPr/>
          <a:lstStyle/>
          <a:p>
            <a:r>
              <a:rPr lang="en-GB" b="1" dirty="0" smtClean="0"/>
              <a:t>Surveys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12836"/>
            <a:ext cx="3826768" cy="4478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 smtClean="0"/>
              <a:t>Pros:</a:t>
            </a:r>
          </a:p>
          <a:p>
            <a:pPr marL="0" indent="0">
              <a:buNone/>
            </a:pPr>
            <a:endParaRPr lang="en-GB" sz="2200" dirty="0" smtClean="0"/>
          </a:p>
          <a:p>
            <a:r>
              <a:rPr lang="en-GB" sz="2200" dirty="0" smtClean="0"/>
              <a:t>Easy to collate or transcribe data</a:t>
            </a:r>
          </a:p>
          <a:p>
            <a:pPr marL="0" indent="0">
              <a:buNone/>
            </a:pPr>
            <a:endParaRPr lang="en-GB" sz="2200" dirty="0" smtClean="0"/>
          </a:p>
          <a:p>
            <a:r>
              <a:rPr lang="en-GB" sz="2200" dirty="0" smtClean="0"/>
              <a:t>Can reach lots of students at once</a:t>
            </a:r>
          </a:p>
          <a:p>
            <a:pPr marL="0" indent="0">
              <a:buNone/>
            </a:pPr>
            <a:endParaRPr lang="en-GB" sz="2200" dirty="0" smtClean="0"/>
          </a:p>
          <a:p>
            <a:r>
              <a:rPr lang="en-GB" sz="2200" dirty="0" smtClean="0"/>
              <a:t>Depersonalised</a:t>
            </a:r>
            <a:endParaRPr lang="en-GB" sz="2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60032" y="1512836"/>
            <a:ext cx="3826768" cy="4478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200" dirty="0" smtClean="0"/>
              <a:t>Cons: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 smtClean="0"/>
          </a:p>
          <a:p>
            <a:r>
              <a:rPr lang="en-GB" sz="2200" dirty="0" smtClean="0"/>
              <a:t>Data will not be ‘rich’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 smtClean="0"/>
          </a:p>
          <a:p>
            <a:r>
              <a:rPr lang="en-GB" sz="2200" dirty="0" smtClean="0"/>
              <a:t>We already get </a:t>
            </a:r>
            <a:r>
              <a:rPr lang="en-GB" sz="2200" i="1" dirty="0" smtClean="0"/>
              <a:t>so</a:t>
            </a:r>
            <a:r>
              <a:rPr lang="en-GB" sz="2200" dirty="0" smtClean="0"/>
              <a:t> many surveys</a:t>
            </a:r>
          </a:p>
          <a:p>
            <a:pPr marL="0" indent="0">
              <a:buNone/>
            </a:pPr>
            <a:endParaRPr lang="en-GB" sz="2200" dirty="0" smtClean="0"/>
          </a:p>
          <a:p>
            <a:r>
              <a:rPr lang="en-GB" sz="2200" dirty="0" smtClean="0"/>
              <a:t>Can be a lot of work to administer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9324450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-6432"/>
            <a:ext cx="6635080" cy="1354162"/>
          </a:xfrm>
        </p:spPr>
        <p:txBody>
          <a:bodyPr/>
          <a:lstStyle/>
          <a:p>
            <a:r>
              <a:rPr lang="en-GB" b="1" dirty="0" smtClean="0"/>
              <a:t>Focus Groups</a:t>
            </a:r>
            <a:endParaRPr lang="en-GB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3528" y="1347730"/>
            <a:ext cx="3826768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dirty="0" smtClean="0"/>
              <a:t>Pros:</a:t>
            </a:r>
          </a:p>
          <a:p>
            <a:pPr marL="0" indent="0">
              <a:buNone/>
            </a:pPr>
            <a:endParaRPr lang="en-GB" sz="2200" dirty="0" smtClean="0"/>
          </a:p>
          <a:p>
            <a:r>
              <a:rPr lang="en-GB" sz="2200" dirty="0" smtClean="0"/>
              <a:t>Interviewer can interact and ask follow-up questions</a:t>
            </a:r>
          </a:p>
          <a:p>
            <a:endParaRPr lang="en-GB" sz="2200" dirty="0" smtClean="0"/>
          </a:p>
          <a:p>
            <a:r>
              <a:rPr lang="en-GB" sz="2200" dirty="0" smtClean="0"/>
              <a:t>Data is very rich and contextualised</a:t>
            </a:r>
          </a:p>
          <a:p>
            <a:pPr marL="0" indent="0">
              <a:buNone/>
            </a:pPr>
            <a:endParaRPr lang="en-GB" sz="2200" dirty="0" smtClean="0"/>
          </a:p>
          <a:p>
            <a:r>
              <a:rPr lang="en-GB" sz="2200" dirty="0" smtClean="0"/>
              <a:t>Quicker than interviewing people separately</a:t>
            </a:r>
            <a:endParaRPr lang="en-GB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12596" y="1369474"/>
            <a:ext cx="3826768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200" dirty="0" smtClean="0"/>
              <a:t>Cons: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 smtClean="0"/>
          </a:p>
          <a:p>
            <a:r>
              <a:rPr lang="en-GB" sz="2200" dirty="0" smtClean="0"/>
              <a:t>Small groups make it hard to be representative</a:t>
            </a:r>
          </a:p>
          <a:p>
            <a:endParaRPr lang="en-GB" sz="2200" dirty="0" smtClean="0"/>
          </a:p>
          <a:p>
            <a:r>
              <a:rPr lang="en-GB" sz="2200" dirty="0" smtClean="0"/>
              <a:t>They can </a:t>
            </a:r>
            <a:r>
              <a:rPr lang="en-GB" sz="2200" i="1" dirty="0" smtClean="0"/>
              <a:t>definitely</a:t>
            </a:r>
            <a:r>
              <a:rPr lang="en-GB" sz="2200" dirty="0" smtClean="0"/>
              <a:t> go off topic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 smtClean="0"/>
          </a:p>
          <a:p>
            <a:r>
              <a:rPr lang="en-GB" sz="2200" dirty="0" smtClean="0"/>
              <a:t>Slower than a big survey!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9638787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0"/>
            <a:ext cx="6635080" cy="1354162"/>
          </a:xfrm>
        </p:spPr>
        <p:txBody>
          <a:bodyPr/>
          <a:lstStyle/>
          <a:p>
            <a:r>
              <a:rPr lang="en-GB" b="1" dirty="0" smtClean="0"/>
              <a:t>Student Interviews</a:t>
            </a:r>
            <a:endParaRPr lang="en-GB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3826768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dirty="0" smtClean="0"/>
              <a:t>Pros:</a:t>
            </a:r>
          </a:p>
          <a:p>
            <a:pPr marL="0" indent="0">
              <a:buNone/>
            </a:pPr>
            <a:endParaRPr lang="en-GB" sz="2200" dirty="0" smtClean="0"/>
          </a:p>
          <a:p>
            <a:r>
              <a:rPr lang="en-GB" sz="2200" dirty="0" smtClean="0"/>
              <a:t>Extremely rich, detailed feedback</a:t>
            </a:r>
          </a:p>
          <a:p>
            <a:endParaRPr lang="en-GB" sz="2200" dirty="0" smtClean="0"/>
          </a:p>
          <a:p>
            <a:r>
              <a:rPr lang="en-GB" sz="2200" dirty="0" smtClean="0"/>
              <a:t>Can ask questions that might get a different response in group settings</a:t>
            </a:r>
          </a:p>
          <a:p>
            <a:pPr marL="0" indent="0">
              <a:buNone/>
            </a:pPr>
            <a:endParaRPr lang="en-GB" sz="2200" dirty="0" smtClean="0"/>
          </a:p>
          <a:p>
            <a:r>
              <a:rPr lang="en-GB" sz="2200" dirty="0" smtClean="0"/>
              <a:t>Easier to explain the purpose and context of the engagement</a:t>
            </a:r>
            <a:endParaRPr lang="en-GB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27984" y="1138088"/>
            <a:ext cx="3528392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200" dirty="0" smtClean="0"/>
              <a:t>Cons: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 smtClean="0"/>
          </a:p>
          <a:p>
            <a:r>
              <a:rPr lang="en-GB" sz="2200" dirty="0" smtClean="0"/>
              <a:t>Not representative</a:t>
            </a:r>
          </a:p>
          <a:p>
            <a:endParaRPr lang="en-GB" sz="2200" dirty="0" smtClean="0"/>
          </a:p>
          <a:p>
            <a:endParaRPr lang="en-GB" sz="2200" dirty="0" smtClean="0"/>
          </a:p>
          <a:p>
            <a:r>
              <a:rPr lang="en-GB" sz="2200" dirty="0" smtClean="0"/>
              <a:t>Harder to get balanced feedback</a:t>
            </a:r>
          </a:p>
          <a:p>
            <a:endParaRPr lang="en-GB" sz="2200" dirty="0"/>
          </a:p>
          <a:p>
            <a:pPr marL="0" indent="0">
              <a:buNone/>
            </a:pPr>
            <a:endParaRPr lang="en-GB" sz="2200" dirty="0" smtClean="0"/>
          </a:p>
          <a:p>
            <a:r>
              <a:rPr lang="en-GB" sz="2200" dirty="0" smtClean="0"/>
              <a:t>Time consuming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2427249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/>
              <a:t>Asking questions</a:t>
            </a:r>
          </a:p>
        </p:txBody>
      </p:sp>
      <p:sp>
        <p:nvSpPr>
          <p:cNvPr id="161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dirty="0"/>
              <a:t>In small groups: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dirty="0"/>
          </a:p>
          <a:p>
            <a:r>
              <a:rPr lang="en-GB" altLang="en-US" dirty="0"/>
              <a:t>Go through the sample LEQ and </a:t>
            </a:r>
            <a:r>
              <a:rPr lang="en-GB" altLang="en-US" dirty="0" smtClean="0"/>
              <a:t>come up with </a:t>
            </a:r>
            <a:r>
              <a:rPr lang="en-GB" altLang="en-US" dirty="0" smtClean="0"/>
              <a:t>questions that are specific to your college and can be used for your response. </a:t>
            </a:r>
            <a:r>
              <a:rPr lang="en-GB" altLang="en-US" dirty="0" smtClean="0"/>
              <a:t>(use the worksheet on pages 6 &amp; 7)</a:t>
            </a:r>
            <a:endParaRPr lang="en-GB" altLang="en-US" dirty="0" smtClean="0"/>
          </a:p>
          <a:p>
            <a:r>
              <a:rPr lang="en-GB" altLang="en-US" dirty="0" smtClean="0"/>
              <a:t>Think about what </a:t>
            </a:r>
            <a:r>
              <a:rPr lang="en-GB" altLang="en-US" dirty="0"/>
              <a:t>methods would you </a:t>
            </a:r>
            <a:r>
              <a:rPr lang="en-GB" altLang="en-US" dirty="0" smtClean="0"/>
              <a:t>would use.</a:t>
            </a:r>
            <a:endParaRPr lang="en-GB" altLang="en-US" dirty="0"/>
          </a:p>
          <a:p>
            <a:pPr lvl="1"/>
            <a:r>
              <a:rPr lang="en-GB" altLang="en-US" dirty="0" smtClean="0"/>
              <a:t>Would </a:t>
            </a:r>
            <a:r>
              <a:rPr lang="en-GB" altLang="en-US" dirty="0"/>
              <a:t>you utilise other sources? </a:t>
            </a:r>
          </a:p>
        </p:txBody>
      </p:sp>
    </p:spTree>
    <p:extLst>
      <p:ext uri="{BB962C8B-B14F-4D97-AF65-F5344CB8AC3E}">
        <p14:creationId xmlns:p14="http://schemas.microsoft.com/office/powerpoint/2010/main" val="346944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904327"/>
              </p:ext>
            </p:extLst>
          </p:nvPr>
        </p:nvGraphicFramePr>
        <p:xfrm>
          <a:off x="-5860" y="0"/>
          <a:ext cx="9149860" cy="602129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415162"/>
                <a:gridCol w="2663788"/>
                <a:gridCol w="4070910"/>
              </a:tblGrid>
              <a:tr h="452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</a:rPr>
                        <a:t>2015-16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</a:rPr>
                        <a:t>Review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</a:rPr>
                        <a:t>sparqs contact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1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</a:rPr>
                        <a:t>Newbattle College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</a:rPr>
                        <a:t>w/b 9-Nov-15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</a:rPr>
                        <a:t>Simon Jones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1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</a:rPr>
                        <a:t>Perth College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</a:rPr>
                        <a:t>w/b 23-Nov-15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</a:rPr>
                        <a:t>Simon Varwell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8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</a:rPr>
                        <a:t>City of Glasgow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</a:rPr>
                        <a:t>w/b 11-Jan16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David Scott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1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</a:rPr>
                        <a:t>West Lothian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</a:rPr>
                        <a:t>w/b 25-Jan-16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</a:rPr>
                        <a:t>Simon Jones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54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</a:rPr>
                        <a:t>Dumfries &amp; Galloway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</a:rPr>
                        <a:t>w/b 8-Feb-16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</a:rPr>
                        <a:t>Simon Jones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1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</a:rPr>
                        <a:t>North Highland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</a:rPr>
                        <a:t>w/b 22-Feb-16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</a:rPr>
                        <a:t>Simon Varwell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6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</a:rPr>
                        <a:t>Inverness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</a:rPr>
                        <a:t>w/b 7-Mar-16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</a:rPr>
                        <a:t>Simon Varwell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1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</a:rPr>
                        <a:t>Forth Valley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</a:rPr>
                        <a:t>w/b 14-Mar-16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</a:rPr>
                        <a:t>Simon Jones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08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Using existing data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363272" cy="338437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Internal college survey data (Learner satisfaction surveys/pre-exist survey)</a:t>
            </a:r>
          </a:p>
          <a:p>
            <a:r>
              <a:rPr lang="en-GB" sz="2400" dirty="0" smtClean="0"/>
              <a:t>Course rep feedback</a:t>
            </a:r>
          </a:p>
          <a:p>
            <a:r>
              <a:rPr lang="en-GB" sz="2400" dirty="0" smtClean="0"/>
              <a:t>Staff/student liaison committee reports/minutes</a:t>
            </a:r>
          </a:p>
          <a:p>
            <a:r>
              <a:rPr lang="en-GB" sz="2400" dirty="0" smtClean="0"/>
              <a:t>Outcomes of students’ association campaigns</a:t>
            </a:r>
          </a:p>
          <a:p>
            <a:r>
              <a:rPr lang="en-GB" sz="2400" dirty="0" smtClean="0"/>
              <a:t>Annual Engagement Reports </a:t>
            </a:r>
          </a:p>
          <a:p>
            <a:r>
              <a:rPr lang="en-GB" sz="2400" dirty="0" smtClean="0"/>
              <a:t>Previous Education Scotland review reports </a:t>
            </a:r>
          </a:p>
        </p:txBody>
      </p:sp>
    </p:spTree>
    <p:extLst>
      <p:ext uri="{BB962C8B-B14F-4D97-AF65-F5344CB8AC3E}">
        <p14:creationId xmlns:p14="http://schemas.microsoft.com/office/powerpoint/2010/main" val="125329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/>
              <a:t>Hints and tips</a:t>
            </a:r>
          </a:p>
        </p:txBody>
      </p:sp>
      <p:sp>
        <p:nvSpPr>
          <p:cNvPr id="161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229600" cy="3989387"/>
          </a:xfrm>
        </p:spPr>
        <p:txBody>
          <a:bodyPr>
            <a:normAutofit fontScale="85000" lnSpcReduction="10000"/>
          </a:bodyPr>
          <a:lstStyle/>
          <a:p>
            <a:r>
              <a:rPr lang="en-GB" altLang="en-US" dirty="0"/>
              <a:t>Use methods that you feel comfortable with.</a:t>
            </a:r>
          </a:p>
          <a:p>
            <a:r>
              <a:rPr lang="en-GB" altLang="en-US" dirty="0"/>
              <a:t>Ensure you triangulate the data. </a:t>
            </a:r>
          </a:p>
          <a:p>
            <a:r>
              <a:rPr lang="en-GB" altLang="en-US" dirty="0"/>
              <a:t>Use methods which are suitable for your student body.</a:t>
            </a:r>
          </a:p>
          <a:p>
            <a:r>
              <a:rPr lang="en-GB" altLang="en-US" dirty="0"/>
              <a:t>Use at least two different methods. </a:t>
            </a:r>
          </a:p>
          <a:p>
            <a:r>
              <a:rPr lang="en-GB" altLang="en-US" dirty="0"/>
              <a:t>Make sure you have enough time to carry out consultation. </a:t>
            </a:r>
          </a:p>
          <a:p>
            <a:r>
              <a:rPr lang="en-GB" altLang="en-US" dirty="0"/>
              <a:t>Don’t do it on your own – utilise students and staff to help gather opinion. </a:t>
            </a:r>
          </a:p>
        </p:txBody>
      </p:sp>
    </p:spTree>
    <p:extLst>
      <p:ext uri="{BB962C8B-B14F-4D97-AF65-F5344CB8AC3E}">
        <p14:creationId xmlns:p14="http://schemas.microsoft.com/office/powerpoint/2010/main" val="39713502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/>
              <a:t>Remember…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GB" altLang="en-US" dirty="0" smtClean="0"/>
              <a:t>It is important to consult across the college. </a:t>
            </a:r>
          </a:p>
          <a:p>
            <a:pPr eaLnBrk="1" hangingPunct="1"/>
            <a:r>
              <a:rPr lang="en-GB" altLang="en-US" dirty="0" smtClean="0"/>
              <a:t>To leave adequate time for each stage of the research. </a:t>
            </a:r>
          </a:p>
          <a:p>
            <a:pPr eaLnBrk="1" hangingPunct="1"/>
            <a:r>
              <a:rPr lang="en-GB" altLang="en-US" dirty="0" smtClean="0"/>
              <a:t>There is no right or wrong way to collate responses. </a:t>
            </a:r>
          </a:p>
          <a:p>
            <a:pPr eaLnBrk="1" hangingPunct="1"/>
            <a:r>
              <a:rPr lang="en-GB" altLang="en-US" dirty="0" smtClean="0"/>
              <a:t>To keep feedback accurate, balanced, constructive and depersonalised.</a:t>
            </a:r>
          </a:p>
          <a:p>
            <a:pPr eaLnBrk="1" hangingPunct="1"/>
            <a:r>
              <a:rPr lang="en-GB" altLang="en-US" dirty="0" smtClean="0"/>
              <a:t>To get help from the student body or support staff.</a:t>
            </a:r>
          </a:p>
          <a:p>
            <a:pPr eaLnBrk="1" hangingPunct="1"/>
            <a:r>
              <a:rPr lang="en-GB" altLang="en-US" dirty="0" smtClean="0"/>
              <a:t>The Student Team Member is available for guidance. </a:t>
            </a:r>
          </a:p>
        </p:txBody>
      </p:sp>
    </p:spTree>
    <p:extLst>
      <p:ext uri="{BB962C8B-B14F-4D97-AF65-F5344CB8AC3E}">
        <p14:creationId xmlns:p14="http://schemas.microsoft.com/office/powerpoint/2010/main" val="1673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802" y="548680"/>
            <a:ext cx="6635080" cy="1354162"/>
          </a:xfrm>
        </p:spPr>
        <p:txBody>
          <a:bodyPr/>
          <a:lstStyle/>
          <a:p>
            <a:r>
              <a:rPr lang="en-GB" b="1" dirty="0" smtClean="0"/>
              <a:t>Planning for your review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403244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This final session will help you plan how best to get the most out of the review and the additional resources you should draw on to do this.</a:t>
            </a:r>
            <a:r>
              <a:rPr lang="en-GB" b="1" dirty="0"/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62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/>
              <a:t>Consultation Toolkit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Aim: what do you want to find out and why?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Target population: who do you want to consult with and why?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Methods &amp; approaches: what tools are you going to use and how?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Partners: who would you involve?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Timescales: what do you need to do and by when?</a:t>
            </a:r>
          </a:p>
        </p:txBody>
      </p:sp>
    </p:spTree>
    <p:extLst>
      <p:ext uri="{BB962C8B-B14F-4D97-AF65-F5344CB8AC3E}">
        <p14:creationId xmlns:p14="http://schemas.microsoft.com/office/powerpoint/2010/main" val="161841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/>
              <a:t>Activity: timescales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744663"/>
            <a:ext cx="8229600" cy="3989387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dirty="0" smtClean="0"/>
              <a:t>On your own: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Make notes within the consultation toolkit to assist you in planning for your review.</a:t>
            </a:r>
          </a:p>
          <a:p>
            <a:pPr lvl="1" eaLnBrk="1" hangingPunct="1"/>
            <a:r>
              <a:rPr lang="en-GB" altLang="en-US" dirty="0" smtClean="0"/>
              <a:t>What methods will you use?</a:t>
            </a:r>
          </a:p>
          <a:p>
            <a:pPr lvl="1" eaLnBrk="1" hangingPunct="1"/>
            <a:r>
              <a:rPr lang="en-GB" altLang="en-US" dirty="0" smtClean="0"/>
              <a:t>What information can you already utilise?</a:t>
            </a:r>
          </a:p>
          <a:p>
            <a:pPr lvl="1" eaLnBrk="1" hangingPunct="1"/>
            <a:r>
              <a:rPr lang="en-GB" altLang="en-US" dirty="0" smtClean="0"/>
              <a:t>Who will you inform?</a:t>
            </a:r>
          </a:p>
          <a:p>
            <a:pPr lvl="1" eaLnBrk="1" hangingPunct="1"/>
            <a:r>
              <a:rPr lang="en-GB" altLang="en-US" dirty="0" smtClean="0"/>
              <a:t>How long will you need for each aspect? </a:t>
            </a:r>
          </a:p>
          <a:p>
            <a:pPr lvl="1" eaLnBrk="1" hangingPunct="1">
              <a:buFont typeface="Gill Sans MT" panose="020B0502020104020203" pitchFamily="34" charset="0"/>
              <a:buNone/>
            </a:pPr>
            <a:r>
              <a:rPr lang="en-GB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311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/>
              <a:t>Planning for your review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GB" altLang="en-US" dirty="0" smtClean="0"/>
              <a:t>Find out when the review is taking place. </a:t>
            </a:r>
          </a:p>
          <a:p>
            <a:pPr eaLnBrk="1" hangingPunct="1"/>
            <a:r>
              <a:rPr lang="en-GB" altLang="en-US" dirty="0" smtClean="0"/>
              <a:t>Meet with others involved in the review. </a:t>
            </a:r>
          </a:p>
          <a:p>
            <a:pPr eaLnBrk="1" hangingPunct="1"/>
            <a:r>
              <a:rPr lang="en-GB" altLang="en-US" dirty="0" smtClean="0"/>
              <a:t>Find out who the Student Team Member is. </a:t>
            </a:r>
          </a:p>
          <a:p>
            <a:pPr eaLnBrk="1" hangingPunct="1"/>
            <a:r>
              <a:rPr lang="en-GB" altLang="en-US" dirty="0" smtClean="0"/>
              <a:t>Consider the challenges at the start. </a:t>
            </a:r>
          </a:p>
          <a:p>
            <a:pPr eaLnBrk="1" hangingPunct="1"/>
            <a:r>
              <a:rPr lang="en-GB" altLang="en-US" dirty="0" smtClean="0"/>
              <a:t>Familiarise yourself with the LEQ.</a:t>
            </a:r>
          </a:p>
          <a:p>
            <a:pPr eaLnBrk="1" hangingPunct="1"/>
            <a:r>
              <a:rPr lang="en-GB" altLang="en-US" dirty="0" smtClean="0"/>
              <a:t>Ensure methods are relevant to the student body.</a:t>
            </a:r>
          </a:p>
          <a:p>
            <a:pPr eaLnBrk="1" hangingPunct="1"/>
            <a:r>
              <a:rPr lang="en-GB" altLang="en-US" dirty="0" smtClean="0"/>
              <a:t>Utilise other students and staff members. </a:t>
            </a:r>
          </a:p>
          <a:p>
            <a:pPr eaLnBrk="1" hangingPunct="1"/>
            <a:r>
              <a:rPr lang="en-GB" altLang="en-US" dirty="0" smtClean="0"/>
              <a:t>Utilise methods already being used.</a:t>
            </a:r>
          </a:p>
          <a:p>
            <a:pPr eaLnBrk="1" hangingPunct="1"/>
            <a:r>
              <a:rPr lang="en-GB" altLang="en-US" dirty="0" smtClean="0"/>
              <a:t>LET STUDENTS KNOW IT’S HAPPENING! 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160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/>
              <a:t>Utilising the outcomes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824"/>
            <a:ext cx="8229600" cy="39893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altLang="en-US" dirty="0" smtClean="0"/>
              <a:t>What do you want to get out of the review? </a:t>
            </a:r>
          </a:p>
          <a:p>
            <a:pPr eaLnBrk="1" hangingPunct="1"/>
            <a:r>
              <a:rPr lang="en-GB" altLang="en-US" dirty="0" smtClean="0"/>
              <a:t>What will be the most important outcomes for learners? </a:t>
            </a:r>
          </a:p>
          <a:p>
            <a:pPr eaLnBrk="1" hangingPunct="1"/>
            <a:r>
              <a:rPr lang="en-GB" altLang="en-US" dirty="0" smtClean="0"/>
              <a:t>How will you use the results to make positive change within the college?</a:t>
            </a:r>
          </a:p>
          <a:p>
            <a:pPr eaLnBrk="1" hangingPunct="1"/>
            <a:r>
              <a:rPr lang="en-GB" altLang="en-US" dirty="0" smtClean="0"/>
              <a:t>Who will you share the outcomes of the review with? </a:t>
            </a:r>
          </a:p>
        </p:txBody>
      </p:sp>
    </p:spTree>
    <p:extLst>
      <p:ext uri="{BB962C8B-B14F-4D97-AF65-F5344CB8AC3E}">
        <p14:creationId xmlns:p14="http://schemas.microsoft.com/office/powerpoint/2010/main" val="14845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Thank you!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Hannah.Clarke@sparqs.ac.uk</a:t>
            </a:r>
          </a:p>
          <a:p>
            <a:r>
              <a:rPr lang="en-GB" dirty="0" smtClean="0"/>
              <a:t>David.scott@sparqs.ac.uk</a:t>
            </a:r>
          </a:p>
          <a:p>
            <a:r>
              <a:rPr lang="en-GB" dirty="0" smtClean="0"/>
              <a:t>Simon.Varwell@sparqs.ac.uk</a:t>
            </a:r>
          </a:p>
          <a:p>
            <a:r>
              <a:rPr lang="en-GB" dirty="0" smtClean="0"/>
              <a:t>Simon.jones@sparqs.ac.uk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86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5860" y="0"/>
          <a:ext cx="9149860" cy="602129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415162"/>
                <a:gridCol w="2663788"/>
                <a:gridCol w="4070910"/>
              </a:tblGrid>
              <a:tr h="452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</a:rPr>
                        <a:t>2015-16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</a:rPr>
                        <a:t>Review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</a:rPr>
                        <a:t>sparqs contact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1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</a:rPr>
                        <a:t>Newbattle College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</a:rPr>
                        <a:t>w/b 9-Nov-15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</a:rPr>
                        <a:t>Simon Jones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1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</a:rPr>
                        <a:t>Perth College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</a:rPr>
                        <a:t>w/b 23-Nov-15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</a:rPr>
                        <a:t>Simon Varwell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8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</a:rPr>
                        <a:t>City of Glasgow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</a:rPr>
                        <a:t>w/b 11-Jan16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David Scott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1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</a:rPr>
                        <a:t>West Lothian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</a:rPr>
                        <a:t>w/b 25-Jan-16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</a:rPr>
                        <a:t>Simon Jones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54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</a:rPr>
                        <a:t>Dumfries &amp; Galloway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</a:rPr>
                        <a:t>w/b 8-Feb-16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</a:rPr>
                        <a:t>Simon Jones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1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</a:rPr>
                        <a:t>North Highland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</a:rPr>
                        <a:t>w/b 22-Feb-16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</a:rPr>
                        <a:t>Simon Varwell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6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</a:rPr>
                        <a:t>Inverness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</a:rPr>
                        <a:t>w/b 7-Mar-16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</a:rPr>
                        <a:t>Simon Varwell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1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</a:rPr>
                        <a:t>Forth Valley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>
                          <a:effectLst/>
                        </a:rPr>
                        <a:t>w/b 14-Mar-16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</a:rPr>
                        <a:t>Simon Jones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54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14138"/>
            <a:ext cx="9144000" cy="68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4" name="Picture 3" descr="ES_alllogos_colour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136" y="2050716"/>
            <a:ext cx="4490109" cy="27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1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9899" y="2574339"/>
            <a:ext cx="79749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700" dirty="0">
                <a:solidFill>
                  <a:srgbClr val="00ABB5"/>
                </a:solidFill>
              </a:rPr>
              <a:t>Preparing for your college review</a:t>
            </a:r>
            <a:endParaRPr lang="en-US" sz="27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9899" y="3144487"/>
            <a:ext cx="797494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altLang="en-US" sz="1500" b="1" dirty="0">
              <a:solidFill>
                <a:prstClr val="black"/>
              </a:solidFill>
            </a:endParaRPr>
          </a:p>
          <a:p>
            <a:pPr algn="ctr"/>
            <a:r>
              <a:rPr lang="en-GB" altLang="en-US" b="1" dirty="0">
                <a:solidFill>
                  <a:prstClr val="black"/>
                </a:solidFill>
              </a:rPr>
              <a:t>HMI Margaret Rose Livingstone</a:t>
            </a:r>
          </a:p>
          <a:p>
            <a:pPr algn="ctr"/>
            <a:endParaRPr lang="en-GB" altLang="en-US" b="1" dirty="0">
              <a:solidFill>
                <a:prstClr val="black"/>
              </a:solidFill>
            </a:endParaRPr>
          </a:p>
          <a:p>
            <a:pPr algn="ctr"/>
            <a:r>
              <a:rPr lang="en-GB" altLang="en-US" b="1" dirty="0">
                <a:solidFill>
                  <a:prstClr val="black"/>
                </a:solidFill>
              </a:rPr>
              <a:t>Student Team Member – Julia Fitzgerald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13904" y="3659319"/>
            <a:ext cx="9197879" cy="2355337"/>
            <a:chOff x="-18539" y="3736092"/>
            <a:chExt cx="12263839" cy="314044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23724" t="23521" r="26011" b="31464"/>
            <a:stretch/>
          </p:blipFill>
          <p:spPr>
            <a:xfrm>
              <a:off x="-18539" y="3736092"/>
              <a:ext cx="12263839" cy="314044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9603" y="5817820"/>
              <a:ext cx="2804346" cy="186956"/>
            </a:xfrm>
            <a:prstGeom prst="rect">
              <a:avLst/>
            </a:prstGeom>
          </p:spPr>
        </p:pic>
      </p:grpSp>
      <p:pic>
        <p:nvPicPr>
          <p:cNvPr id="12" name="Picture 11" descr="ES_alllogos_colour-01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t="16807" r="10529" b="28484"/>
          <a:stretch/>
        </p:blipFill>
        <p:spPr>
          <a:xfrm>
            <a:off x="493618" y="1253572"/>
            <a:ext cx="2544539" cy="107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4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03390"/>
            <a:ext cx="9144000" cy="7973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724" t="23521" r="26011" b="31464"/>
          <a:stretch/>
        </p:blipFill>
        <p:spPr>
          <a:xfrm>
            <a:off x="-13904" y="5237656"/>
            <a:ext cx="9197879" cy="770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851" y="1251637"/>
            <a:ext cx="8287130" cy="586740"/>
          </a:xfrm>
        </p:spPr>
        <p:txBody>
          <a:bodyPr/>
          <a:lstStyle/>
          <a:p>
            <a:r>
              <a:rPr lang="en-GB" dirty="0" smtClean="0">
                <a:solidFill>
                  <a:srgbClr val="00ABB5"/>
                </a:solidFill>
              </a:rPr>
              <a:t>Themes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633" y="1987828"/>
            <a:ext cx="7890969" cy="2624054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sz="3300" i="1" dirty="0"/>
              <a:t>Who we are and what we do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3300" i="1" dirty="0"/>
              <a:t>Pre-review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3300" i="1" dirty="0"/>
              <a:t>Review week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3300" i="1" dirty="0"/>
              <a:t>Post review</a:t>
            </a:r>
            <a:endParaRPr lang="en-GB" sz="33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585" y="5637810"/>
            <a:ext cx="2103260" cy="1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9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03390"/>
            <a:ext cx="9144000" cy="7973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724" t="23521" r="26011" b="31464"/>
          <a:stretch/>
        </p:blipFill>
        <p:spPr>
          <a:xfrm>
            <a:off x="-13904" y="5237656"/>
            <a:ext cx="9197879" cy="770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851" y="1251637"/>
            <a:ext cx="8287130" cy="586740"/>
          </a:xfrm>
        </p:spPr>
        <p:txBody>
          <a:bodyPr/>
          <a:lstStyle/>
          <a:p>
            <a:r>
              <a:rPr lang="en-GB" dirty="0" smtClean="0"/>
              <a:t>Education Scotland</a:t>
            </a:r>
            <a:br>
              <a:rPr lang="en-GB" dirty="0" smtClean="0"/>
            </a:br>
            <a:r>
              <a:rPr lang="en-GB" dirty="0" smtClean="0"/>
              <a:t>- who we are and what we do …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633" y="1987828"/>
            <a:ext cx="7890969" cy="3215563"/>
          </a:xfrm>
        </p:spPr>
        <p:txBody>
          <a:bodyPr/>
          <a:lstStyle/>
          <a:p>
            <a:pPr>
              <a:defRPr/>
            </a:pPr>
            <a:r>
              <a:rPr lang="en-GB" sz="2100" dirty="0"/>
              <a:t>Part of the directorate that deals with Lifelong learning and post-16 provision.</a:t>
            </a:r>
          </a:p>
          <a:p>
            <a:pPr>
              <a:defRPr/>
            </a:pPr>
            <a:r>
              <a:rPr lang="en-GB" sz="2100" dirty="0"/>
              <a:t>We review or inspect -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800" dirty="0"/>
              <a:t>Colleges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800" dirty="0"/>
              <a:t>Private colleges and English language schools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800" dirty="0"/>
              <a:t>Prison education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800" dirty="0"/>
              <a:t>Community learning and development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800" dirty="0"/>
              <a:t>Career information, advice and guidance services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800" dirty="0"/>
              <a:t>Modern apprenticeship providers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585" y="5637810"/>
            <a:ext cx="2103260" cy="1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6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03390"/>
            <a:ext cx="9144000" cy="7973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724" t="23521" r="26011" b="31464"/>
          <a:stretch/>
        </p:blipFill>
        <p:spPr>
          <a:xfrm>
            <a:off x="-13904" y="5237656"/>
            <a:ext cx="9197879" cy="770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851" y="1251637"/>
            <a:ext cx="8287130" cy="586740"/>
          </a:xfrm>
        </p:spPr>
        <p:txBody>
          <a:bodyPr/>
          <a:lstStyle/>
          <a:p>
            <a:r>
              <a:rPr lang="en-GB" dirty="0" smtClean="0">
                <a:solidFill>
                  <a:srgbClr val="00ABB5"/>
                </a:solidFill>
              </a:rPr>
              <a:t>The context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633" y="1987828"/>
            <a:ext cx="7890969" cy="2624054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sz="3600" dirty="0"/>
              <a:t>HM Inspectors undertake reviews of standards and quality in Scotland’s colleges on behalf of </a:t>
            </a:r>
            <a:r>
              <a:rPr lang="en-GB" sz="3600" dirty="0" err="1"/>
              <a:t>SFC</a:t>
            </a:r>
            <a:endParaRPr lang="en-GB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585" y="5637810"/>
            <a:ext cx="2103260" cy="1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0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arqs presentation with twitter &amp; hashtag 2014">
  <a:themeElements>
    <a:clrScheme name="Ali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FFF00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. Education Scotland Powerpoint Final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8A5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009BAA"/>
        </a:accent1>
        <a:accent2>
          <a:srgbClr val="B2D235"/>
        </a:accent2>
        <a:accent3>
          <a:srgbClr val="FFFFFF"/>
        </a:accent3>
        <a:accent4>
          <a:srgbClr val="DADADA"/>
        </a:accent4>
        <a:accent5>
          <a:srgbClr val="AACBD2"/>
        </a:accent5>
        <a:accent6>
          <a:srgbClr val="A1BE2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sparqs presentation with twitter &amp; hashtag 2014</Template>
  <TotalTime>799</TotalTime>
  <Words>2684</Words>
  <Application>Microsoft Office PowerPoint</Application>
  <PresentationFormat>On-screen Show (4:3)</PresentationFormat>
  <Paragraphs>391</Paragraphs>
  <Slides>49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Calibri</vt:lpstr>
      <vt:lpstr>Gill Sans MT</vt:lpstr>
      <vt:lpstr>Lucida Grande</vt:lpstr>
      <vt:lpstr>Times New Roman</vt:lpstr>
      <vt:lpstr>Verdana</vt:lpstr>
      <vt:lpstr>Wingdings</vt:lpstr>
      <vt:lpstr>sparqs presentation with twitter &amp; hashtag 2014</vt:lpstr>
      <vt:lpstr>3. Education Scotland Powerpoint Final</vt:lpstr>
      <vt:lpstr>Preparing for your College Review</vt:lpstr>
      <vt:lpstr>Learning Objectives</vt:lpstr>
      <vt:lpstr>Agenda</vt:lpstr>
      <vt:lpstr>PowerPoint Presentation</vt:lpstr>
      <vt:lpstr>PowerPoint Presentation</vt:lpstr>
      <vt:lpstr>PowerPoint Presentation</vt:lpstr>
      <vt:lpstr>Themes</vt:lpstr>
      <vt:lpstr>Education Scotland - who we are and what we do …</vt:lpstr>
      <vt:lpstr>The context</vt:lpstr>
      <vt:lpstr>What is the main purpose of the review?</vt:lpstr>
      <vt:lpstr>Working with colleges: three key principles:</vt:lpstr>
      <vt:lpstr>Evaluative activities</vt:lpstr>
      <vt:lpstr>High quality learning</vt:lpstr>
      <vt:lpstr>Learner engagement</vt:lpstr>
      <vt:lpstr>Quality culture</vt:lpstr>
      <vt:lpstr>Pre-review phase</vt:lpstr>
      <vt:lpstr>Review week (varies depending on size and nature of college)</vt:lpstr>
      <vt:lpstr>Arriving at evaluations</vt:lpstr>
      <vt:lpstr>Discussion of findings</vt:lpstr>
      <vt:lpstr>From draft to final report</vt:lpstr>
      <vt:lpstr>What will the report say?</vt:lpstr>
      <vt:lpstr>After the external review</vt:lpstr>
      <vt:lpstr>What will the report say?</vt:lpstr>
      <vt:lpstr>the principle of student engagement implies … that colleges … support the development of students as co-creators of their learning who take responsibility for their own learning … and … are involved in decision-making about their curricula, teaching and learning, and all aspects of the student experience.</vt:lpstr>
      <vt:lpstr>Quality improvement and enhancement beyond the review …</vt:lpstr>
      <vt:lpstr>Annual engagement visits</vt:lpstr>
      <vt:lpstr>Any questions?</vt:lpstr>
      <vt:lpstr>PowerPoint Presentation</vt:lpstr>
      <vt:lpstr>The Learner Engagement Questionnaire</vt:lpstr>
      <vt:lpstr>Learner Engagement Questionnaire </vt:lpstr>
      <vt:lpstr>Important things to remember</vt:lpstr>
      <vt:lpstr>Activity: Learner Engagement Questionnaire</vt:lpstr>
      <vt:lpstr>Remember!</vt:lpstr>
      <vt:lpstr>Gathering Student Responses</vt:lpstr>
      <vt:lpstr>Consultation tools</vt:lpstr>
      <vt:lpstr>Surveys</vt:lpstr>
      <vt:lpstr>Focus Groups</vt:lpstr>
      <vt:lpstr>Student Interviews</vt:lpstr>
      <vt:lpstr>Asking questions</vt:lpstr>
      <vt:lpstr>Using existing data</vt:lpstr>
      <vt:lpstr>Hints and tips</vt:lpstr>
      <vt:lpstr>Remember…</vt:lpstr>
      <vt:lpstr>Planning for your review</vt:lpstr>
      <vt:lpstr>Consultation Toolkit</vt:lpstr>
      <vt:lpstr>Activity: timescales</vt:lpstr>
      <vt:lpstr>Planning for your review</vt:lpstr>
      <vt:lpstr>Utilising the outcomes </vt:lpstr>
      <vt:lpstr>Thank you!</vt:lpstr>
      <vt:lpstr>PowerPoint Presentation</vt:lpstr>
    </vt:vector>
  </TitlesOfParts>
  <Company>NUS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your College Review</dc:title>
  <dc:creator>Phil McGuinness</dc:creator>
  <cp:lastModifiedBy>Hannah Clarke</cp:lastModifiedBy>
  <cp:revision>64</cp:revision>
  <cp:lastPrinted>2015-11-05T10:22:53Z</cp:lastPrinted>
  <dcterms:created xsi:type="dcterms:W3CDTF">2015-11-02T13:16:37Z</dcterms:created>
  <dcterms:modified xsi:type="dcterms:W3CDTF">2015-11-05T12:25:36Z</dcterms:modified>
</cp:coreProperties>
</file>